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7" r:id="rId15"/>
    <p:sldId id="279" r:id="rId16"/>
    <p:sldId id="280" r:id="rId17"/>
    <p:sldId id="282" r:id="rId18"/>
    <p:sldId id="281" r:id="rId19"/>
    <p:sldId id="283" r:id="rId20"/>
    <p:sldId id="284" r:id="rId21"/>
    <p:sldId id="285" r:id="rId22"/>
    <p:sldId id="286" r:id="rId23"/>
    <p:sldId id="287" r:id="rId24"/>
    <p:sldId id="288" r:id="rId25"/>
    <p:sldId id="269" r:id="rId26"/>
    <p:sldId id="290" r:id="rId27"/>
    <p:sldId id="295" r:id="rId28"/>
    <p:sldId id="291" r:id="rId29"/>
    <p:sldId id="292" r:id="rId30"/>
    <p:sldId id="294" r:id="rId31"/>
    <p:sldId id="293" r:id="rId32"/>
    <p:sldId id="270" r:id="rId33"/>
    <p:sldId id="271" r:id="rId34"/>
    <p:sldId id="272" r:id="rId35"/>
    <p:sldId id="273" r:id="rId36"/>
    <p:sldId id="274" r:id="rId37"/>
    <p:sldId id="275" r:id="rId38"/>
    <p:sldId id="276" r:id="rId39"/>
    <p:sldId id="277" r:id="rId40"/>
    <p:sldId id="296" r:id="rId41"/>
    <p:sldId id="278" r:id="rId42"/>
    <p:sldId id="289"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2" autoAdjust="0"/>
    <p:restoredTop sz="94660"/>
  </p:normalViewPr>
  <p:slideViewPr>
    <p:cSldViewPr snapToGrid="0">
      <p:cViewPr varScale="1">
        <p:scale>
          <a:sx n="68" d="100"/>
          <a:sy n="68" d="100"/>
        </p:scale>
        <p:origin x="5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A33662-7D93-4027-B4CA-78A2E0FED1E9}" type="datetimeFigureOut">
              <a:rPr lang="de-DE" smtClean="0"/>
              <a:t>24.09.2021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E7657F-A474-4DC0-9F9E-A04D4C689AEF}" type="slidenum">
              <a:rPr lang="de-DE" smtClean="0"/>
              <a:t>‹Nr.›</a:t>
            </a:fld>
            <a:endParaRPr lang="de-DE"/>
          </a:p>
        </p:txBody>
      </p:sp>
    </p:spTree>
    <p:extLst>
      <p:ext uri="{BB962C8B-B14F-4D97-AF65-F5344CB8AC3E}">
        <p14:creationId xmlns:p14="http://schemas.microsoft.com/office/powerpoint/2010/main" val="2305217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DISCLAIMER/TRIGGERWARNUNG</a:t>
            </a:r>
          </a:p>
          <a:p>
            <a:r>
              <a:rPr lang="de-DE" dirty="0"/>
              <a:t>Wer bist du und warum bist du hier?</a:t>
            </a:r>
          </a:p>
        </p:txBody>
      </p:sp>
      <p:sp>
        <p:nvSpPr>
          <p:cNvPr id="4" name="Foliennummernplatzhalter 3"/>
          <p:cNvSpPr>
            <a:spLocks noGrp="1"/>
          </p:cNvSpPr>
          <p:nvPr>
            <p:ph type="sldNum" sz="quarter" idx="5"/>
          </p:nvPr>
        </p:nvSpPr>
        <p:spPr/>
        <p:txBody>
          <a:bodyPr/>
          <a:lstStyle/>
          <a:p>
            <a:fld id="{0CE7657F-A474-4DC0-9F9E-A04D4C689AEF}" type="slidenum">
              <a:rPr lang="de-DE" smtClean="0"/>
              <a:t>1</a:t>
            </a:fld>
            <a:endParaRPr lang="de-DE"/>
          </a:p>
        </p:txBody>
      </p:sp>
    </p:spTree>
    <p:extLst>
      <p:ext uri="{BB962C8B-B14F-4D97-AF65-F5344CB8AC3E}">
        <p14:creationId xmlns:p14="http://schemas.microsoft.com/office/powerpoint/2010/main" val="3382482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Was bringt euch zu der Einschätzung?</a:t>
            </a:r>
          </a:p>
          <a:p>
            <a:r>
              <a:rPr lang="de-DE" dirty="0"/>
              <a:t>Habt ihr konkrete Maßnahmen ergriffen um SG und MB vorzubeugen?</a:t>
            </a:r>
          </a:p>
          <a:p>
            <a:endParaRPr lang="de-DE" dirty="0"/>
          </a:p>
        </p:txBody>
      </p:sp>
      <p:sp>
        <p:nvSpPr>
          <p:cNvPr id="4" name="Foliennummernplatzhalter 3"/>
          <p:cNvSpPr>
            <a:spLocks noGrp="1"/>
          </p:cNvSpPr>
          <p:nvPr>
            <p:ph type="sldNum" sz="quarter" idx="5"/>
          </p:nvPr>
        </p:nvSpPr>
        <p:spPr/>
        <p:txBody>
          <a:bodyPr/>
          <a:lstStyle/>
          <a:p>
            <a:fld id="{0CE7657F-A474-4DC0-9F9E-A04D4C689AEF}" type="slidenum">
              <a:rPr lang="de-DE" smtClean="0"/>
              <a:t>25</a:t>
            </a:fld>
            <a:endParaRPr lang="de-DE"/>
          </a:p>
        </p:txBody>
      </p:sp>
    </p:spTree>
    <p:extLst>
      <p:ext uri="{BB962C8B-B14F-4D97-AF65-F5344CB8AC3E}">
        <p14:creationId xmlns:p14="http://schemas.microsoft.com/office/powerpoint/2010/main" val="462055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9/24/2021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9/24/2021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9/24/2021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9/24/2021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9/24/2021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bka.de/DE/AktuelleInformationen/StatistikenLagebilder/PolizeilicheKriminalstatistik/PKS2019/InteraktiveKarten/04VergewaltigungSexNoetigung/04_VergewaltigungSexNoetigung_node.html" TargetMode="External"/><Relationship Id="rId7" Type="http://schemas.openxmlformats.org/officeDocument/2006/relationships/hyperlink" Target="https://klarahens.de/workshops" TargetMode="External"/><Relationship Id="rId2" Type="http://schemas.openxmlformats.org/officeDocument/2006/relationships/hyperlink" Target="https://www.bmfsfj.de/resource/blob/94200/d0576c5a115baf675b5f75e7ab2d56b0/lebenssituation-sicherheit-und-gesundheit-von-frauen-in-deutschland-data.pdf" TargetMode="External"/><Relationship Id="rId1" Type="http://schemas.openxmlformats.org/officeDocument/2006/relationships/slideLayout" Target="../slideLayouts/slideLayout2.xml"/><Relationship Id="rId6" Type="http://schemas.openxmlformats.org/officeDocument/2006/relationships/hyperlink" Target="https://www.dsj.de/kinderschutz/forschungsprojekt-safe-sport/" TargetMode="External"/><Relationship Id="rId5" Type="http://schemas.openxmlformats.org/officeDocument/2006/relationships/hyperlink" Target="https://www.erzbistum-koeln.de/rat_und_hilfe/sexualisierte-gewalt/praevention/" TargetMode="External"/><Relationship Id="rId4" Type="http://schemas.openxmlformats.org/officeDocument/2006/relationships/hyperlink" Target="https://www.frauenrechte.de/images/downloads/hgewalt/Sexuelle-Gewalt-in-Deutschland.pdf" TargetMode="External"/><Relationship Id="rId9" Type="http://schemas.openxmlformats.org/officeDocument/2006/relationships/image" Target="../media/image6.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789316-9082-4789-969E-2427FE2DA0E7}"/>
              </a:ext>
            </a:extLst>
          </p:cNvPr>
          <p:cNvSpPr>
            <a:spLocks noGrp="1"/>
          </p:cNvSpPr>
          <p:nvPr>
            <p:ph type="ctrTitle"/>
          </p:nvPr>
        </p:nvSpPr>
        <p:spPr/>
        <p:txBody>
          <a:bodyPr/>
          <a:lstStyle/>
          <a:p>
            <a:r>
              <a:rPr lang="de-DE" sz="5400" dirty="0"/>
              <a:t>Prävention sexualisierter Gewalt in der Chorarbeit</a:t>
            </a:r>
          </a:p>
        </p:txBody>
      </p:sp>
      <p:sp>
        <p:nvSpPr>
          <p:cNvPr id="3" name="Untertitel 2">
            <a:extLst>
              <a:ext uri="{FF2B5EF4-FFF2-40B4-BE49-F238E27FC236}">
                <a16:creationId xmlns:a16="http://schemas.microsoft.com/office/drawing/2014/main" id="{AD669223-B79B-43EF-974A-FD4164A46364}"/>
              </a:ext>
            </a:extLst>
          </p:cNvPr>
          <p:cNvSpPr>
            <a:spLocks noGrp="1"/>
          </p:cNvSpPr>
          <p:nvPr>
            <p:ph type="subTitle" idx="1"/>
          </p:nvPr>
        </p:nvSpPr>
        <p:spPr/>
        <p:txBody>
          <a:bodyPr/>
          <a:lstStyle/>
          <a:p>
            <a:r>
              <a:rPr lang="de-DE" dirty="0"/>
              <a:t>Maria Bätzing &amp; Klara Hens</a:t>
            </a:r>
          </a:p>
        </p:txBody>
      </p:sp>
    </p:spTree>
    <p:extLst>
      <p:ext uri="{BB962C8B-B14F-4D97-AF65-F5344CB8AC3E}">
        <p14:creationId xmlns:p14="http://schemas.microsoft.com/office/powerpoint/2010/main" val="1851813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normAutofit fontScale="90000"/>
          </a:bodyPr>
          <a:lstStyle/>
          <a:p>
            <a:pPr algn="ctr"/>
            <a:r>
              <a:rPr lang="de-DE" dirty="0"/>
              <a:t>Die </a:t>
            </a:r>
            <a:r>
              <a:rPr lang="de-DE" dirty="0" err="1"/>
              <a:t>Kleidungsbauftragten</a:t>
            </a:r>
            <a:r>
              <a:rPr lang="de-DE" dirty="0"/>
              <a:t> bitten darum, dass die Frauen* im Konzert Röcke, die Männer* Hosen tragen.</a:t>
            </a:r>
          </a:p>
        </p:txBody>
      </p:sp>
    </p:spTree>
    <p:extLst>
      <p:ext uri="{BB962C8B-B14F-4D97-AF65-F5344CB8AC3E}">
        <p14:creationId xmlns:p14="http://schemas.microsoft.com/office/powerpoint/2010/main" val="360005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normAutofit fontScale="90000"/>
          </a:bodyPr>
          <a:lstStyle/>
          <a:p>
            <a:pPr algn="ctr"/>
            <a:r>
              <a:rPr lang="de-DE" dirty="0"/>
              <a:t>Die Chorleitung bittet eine*n Chorsänger*in immer wieder, alleine zu singen.</a:t>
            </a:r>
          </a:p>
        </p:txBody>
      </p:sp>
    </p:spTree>
    <p:extLst>
      <p:ext uri="{BB962C8B-B14F-4D97-AF65-F5344CB8AC3E}">
        <p14:creationId xmlns:p14="http://schemas.microsoft.com/office/powerpoint/2010/main" val="699559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normAutofit fontScale="90000"/>
          </a:bodyPr>
          <a:lstStyle/>
          <a:p>
            <a:pPr algn="ctr"/>
            <a:r>
              <a:rPr lang="de-DE" dirty="0"/>
              <a:t>Die Chorleitung spricht ein*er Sänger*in gegenüber übermäßiges Lob aus.</a:t>
            </a:r>
          </a:p>
        </p:txBody>
      </p:sp>
    </p:spTree>
    <p:extLst>
      <p:ext uri="{BB962C8B-B14F-4D97-AF65-F5344CB8AC3E}">
        <p14:creationId xmlns:p14="http://schemas.microsoft.com/office/powerpoint/2010/main" val="325141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normAutofit/>
          </a:bodyPr>
          <a:lstStyle/>
          <a:p>
            <a:pPr algn="ctr"/>
            <a:r>
              <a:rPr lang="de-DE" dirty="0"/>
              <a:t>Die Chorleitung wird ein*er Sänger*in gegenüber grundlos ausfällig.</a:t>
            </a:r>
          </a:p>
        </p:txBody>
      </p:sp>
    </p:spTree>
    <p:extLst>
      <p:ext uri="{BB962C8B-B14F-4D97-AF65-F5344CB8AC3E}">
        <p14:creationId xmlns:p14="http://schemas.microsoft.com/office/powerpoint/2010/main" val="512475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normAutofit/>
          </a:bodyPr>
          <a:lstStyle/>
          <a:p>
            <a:pPr algn="ctr"/>
            <a:r>
              <a:rPr lang="de-DE" dirty="0"/>
              <a:t>Ein*e Sänger*in wird der Chorleitung gegenüber grundlos ausfällig.</a:t>
            </a:r>
          </a:p>
        </p:txBody>
      </p:sp>
    </p:spTree>
    <p:extLst>
      <p:ext uri="{BB962C8B-B14F-4D97-AF65-F5344CB8AC3E}">
        <p14:creationId xmlns:p14="http://schemas.microsoft.com/office/powerpoint/2010/main" val="4285276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27D1F-64BF-4E75-B809-BB4D52E7FC4C}"/>
              </a:ext>
            </a:extLst>
          </p:cNvPr>
          <p:cNvSpPr>
            <a:spLocks noGrp="1"/>
          </p:cNvSpPr>
          <p:nvPr>
            <p:ph type="title"/>
          </p:nvPr>
        </p:nvSpPr>
        <p:spPr/>
        <p:txBody>
          <a:bodyPr/>
          <a:lstStyle/>
          <a:p>
            <a:r>
              <a:rPr lang="de-DE" cap="small" dirty="0"/>
              <a:t>Begriffsklärung 1</a:t>
            </a:r>
          </a:p>
        </p:txBody>
      </p:sp>
      <p:sp>
        <p:nvSpPr>
          <p:cNvPr id="3" name="Inhaltsplatzhalter 2">
            <a:extLst>
              <a:ext uri="{FF2B5EF4-FFF2-40B4-BE49-F238E27FC236}">
                <a16:creationId xmlns:a16="http://schemas.microsoft.com/office/drawing/2014/main" id="{18DD19F5-150D-4A99-872A-9412911D1308}"/>
              </a:ext>
            </a:extLst>
          </p:cNvPr>
          <p:cNvSpPr>
            <a:spLocks noGrp="1"/>
          </p:cNvSpPr>
          <p:nvPr>
            <p:ph idx="1"/>
          </p:nvPr>
        </p:nvSpPr>
        <p:spPr/>
        <p:txBody>
          <a:bodyPr/>
          <a:lstStyle/>
          <a:p>
            <a:pPr marL="0" indent="0" algn="ctr">
              <a:buNone/>
            </a:pPr>
            <a:r>
              <a:rPr lang="de-DE" sz="1800" dirty="0">
                <a:effectLst/>
                <a:ea typeface="Calibri" panose="020F0502020204030204" pitchFamily="34" charset="0"/>
              </a:rPr>
              <a:t>„</a:t>
            </a:r>
            <a:r>
              <a:rPr lang="de-DE" sz="2800" dirty="0">
                <a:effectLst/>
                <a:ea typeface="Calibri" panose="020F0502020204030204" pitchFamily="34" charset="0"/>
              </a:rPr>
              <a:t>sexualisierter Gewalt“ vs. „sexuelle Belästigung“ oder „Sexualstraftaten“</a:t>
            </a:r>
          </a:p>
          <a:p>
            <a:pPr marL="0" indent="0" algn="ctr">
              <a:buNone/>
            </a:pPr>
            <a:endParaRPr lang="de-DE" sz="2800" dirty="0">
              <a:ea typeface="Calibri" panose="020F0502020204030204" pitchFamily="34" charset="0"/>
            </a:endParaRPr>
          </a:p>
          <a:p>
            <a:pPr marL="0" indent="0" algn="ctr">
              <a:buNone/>
            </a:pPr>
            <a:endParaRPr lang="de-DE" sz="2800" dirty="0">
              <a:ea typeface="Calibri" panose="020F0502020204030204" pitchFamily="34" charset="0"/>
            </a:endParaRPr>
          </a:p>
          <a:p>
            <a:pPr marL="0" indent="0" algn="ctr">
              <a:buNone/>
            </a:pPr>
            <a:r>
              <a:rPr lang="de-DE" sz="2800" dirty="0">
                <a:effectLst/>
                <a:ea typeface="Calibri" panose="020F0502020204030204" pitchFamily="34" charset="0"/>
              </a:rPr>
              <a:t>„sexualisierte Übergriffe“</a:t>
            </a:r>
          </a:p>
          <a:p>
            <a:endParaRPr lang="de-DE" dirty="0"/>
          </a:p>
        </p:txBody>
      </p:sp>
    </p:spTree>
    <p:extLst>
      <p:ext uri="{BB962C8B-B14F-4D97-AF65-F5344CB8AC3E}">
        <p14:creationId xmlns:p14="http://schemas.microsoft.com/office/powerpoint/2010/main" val="497935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27D1F-64BF-4E75-B809-BB4D52E7FC4C}"/>
              </a:ext>
            </a:extLst>
          </p:cNvPr>
          <p:cNvSpPr>
            <a:spLocks noGrp="1"/>
          </p:cNvSpPr>
          <p:nvPr>
            <p:ph type="title"/>
          </p:nvPr>
        </p:nvSpPr>
        <p:spPr/>
        <p:txBody>
          <a:bodyPr/>
          <a:lstStyle/>
          <a:p>
            <a:r>
              <a:rPr lang="de-DE" cap="small" dirty="0"/>
              <a:t>Begriffsklärung 2</a:t>
            </a:r>
          </a:p>
        </p:txBody>
      </p:sp>
      <p:sp>
        <p:nvSpPr>
          <p:cNvPr id="3" name="Inhaltsplatzhalter 2">
            <a:extLst>
              <a:ext uri="{FF2B5EF4-FFF2-40B4-BE49-F238E27FC236}">
                <a16:creationId xmlns:a16="http://schemas.microsoft.com/office/drawing/2014/main" id="{18DD19F5-150D-4A99-872A-9412911D1308}"/>
              </a:ext>
            </a:extLst>
          </p:cNvPr>
          <p:cNvSpPr>
            <a:spLocks noGrp="1"/>
          </p:cNvSpPr>
          <p:nvPr>
            <p:ph idx="1"/>
          </p:nvPr>
        </p:nvSpPr>
        <p:spPr>
          <a:xfrm>
            <a:off x="1371600" y="3036163"/>
            <a:ext cx="9601200" cy="785674"/>
          </a:xfrm>
        </p:spPr>
        <p:txBody>
          <a:bodyPr>
            <a:normAutofit/>
          </a:bodyPr>
          <a:lstStyle/>
          <a:p>
            <a:pPr marL="0" indent="0" algn="ctr">
              <a:spcAft>
                <a:spcPts val="800"/>
              </a:spcAft>
              <a:buNone/>
            </a:pPr>
            <a:r>
              <a:rPr lang="de-DE" sz="2800" dirty="0">
                <a:effectLst/>
                <a:ea typeface="Calibri" panose="020F0502020204030204" pitchFamily="34" charset="0"/>
              </a:rPr>
              <a:t>„Sexismus“ vs. „sexuelle Belästigung“</a:t>
            </a:r>
          </a:p>
        </p:txBody>
      </p:sp>
    </p:spTree>
    <p:extLst>
      <p:ext uri="{BB962C8B-B14F-4D97-AF65-F5344CB8AC3E}">
        <p14:creationId xmlns:p14="http://schemas.microsoft.com/office/powerpoint/2010/main" val="1892426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27D1F-64BF-4E75-B809-BB4D52E7FC4C}"/>
              </a:ext>
            </a:extLst>
          </p:cNvPr>
          <p:cNvSpPr>
            <a:spLocks noGrp="1"/>
          </p:cNvSpPr>
          <p:nvPr>
            <p:ph type="title"/>
          </p:nvPr>
        </p:nvSpPr>
        <p:spPr/>
        <p:txBody>
          <a:bodyPr/>
          <a:lstStyle/>
          <a:p>
            <a:r>
              <a:rPr lang="de-DE" cap="small" dirty="0"/>
              <a:t>Klarstellung: Sexuelle Belästigung ist verboten</a:t>
            </a:r>
          </a:p>
        </p:txBody>
      </p:sp>
      <p:sp>
        <p:nvSpPr>
          <p:cNvPr id="3" name="Inhaltsplatzhalter 2">
            <a:extLst>
              <a:ext uri="{FF2B5EF4-FFF2-40B4-BE49-F238E27FC236}">
                <a16:creationId xmlns:a16="http://schemas.microsoft.com/office/drawing/2014/main" id="{18DD19F5-150D-4A99-872A-9412911D1308}"/>
              </a:ext>
            </a:extLst>
          </p:cNvPr>
          <p:cNvSpPr>
            <a:spLocks noGrp="1"/>
          </p:cNvSpPr>
          <p:nvPr>
            <p:ph idx="1"/>
          </p:nvPr>
        </p:nvSpPr>
        <p:spPr>
          <a:xfrm>
            <a:off x="1371600" y="2448018"/>
            <a:ext cx="9601200" cy="1961965"/>
          </a:xfrm>
        </p:spPr>
        <p:txBody>
          <a:bodyPr/>
          <a:lstStyle/>
          <a:p>
            <a:pPr marL="0" indent="0" algn="ctr">
              <a:buNone/>
            </a:pPr>
            <a:r>
              <a:rPr lang="de-DE" sz="2400" dirty="0">
                <a:effectLst/>
                <a:ea typeface="Calibri" panose="020F0502020204030204" pitchFamily="34" charset="0"/>
              </a:rPr>
              <a:t>Durch die Sexualstrafrechtsreform von 2016 wurde der Straftatbestand der sexuellen Belästigung (§ 184i Strafgesetzbuch) geschaffen. Dieser sieht eine Freiheitsstrafe von bis zu zwei Jahren oder Geldstrafe vor, falls die Tat nicht nach den übrigen Strafvorschriften des Sexualstrafrechts mit schwerer Strafe bedroht ist.</a:t>
            </a:r>
          </a:p>
          <a:p>
            <a:endParaRPr lang="de-DE" dirty="0"/>
          </a:p>
        </p:txBody>
      </p:sp>
    </p:spTree>
    <p:extLst>
      <p:ext uri="{BB962C8B-B14F-4D97-AF65-F5344CB8AC3E}">
        <p14:creationId xmlns:p14="http://schemas.microsoft.com/office/powerpoint/2010/main" val="2419262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27D1F-64BF-4E75-B809-BB4D52E7FC4C}"/>
              </a:ext>
            </a:extLst>
          </p:cNvPr>
          <p:cNvSpPr>
            <a:spLocks noGrp="1"/>
          </p:cNvSpPr>
          <p:nvPr>
            <p:ph type="title"/>
          </p:nvPr>
        </p:nvSpPr>
        <p:spPr/>
        <p:txBody>
          <a:bodyPr/>
          <a:lstStyle/>
          <a:p>
            <a:r>
              <a:rPr lang="de-DE" cap="small" dirty="0"/>
              <a:t>Im Arbeitskontext ist der Schutz noch weitreichender</a:t>
            </a:r>
          </a:p>
        </p:txBody>
      </p:sp>
      <p:sp>
        <p:nvSpPr>
          <p:cNvPr id="3" name="Inhaltsplatzhalter 2">
            <a:extLst>
              <a:ext uri="{FF2B5EF4-FFF2-40B4-BE49-F238E27FC236}">
                <a16:creationId xmlns:a16="http://schemas.microsoft.com/office/drawing/2014/main" id="{18DD19F5-150D-4A99-872A-9412911D1308}"/>
              </a:ext>
            </a:extLst>
          </p:cNvPr>
          <p:cNvSpPr>
            <a:spLocks noGrp="1"/>
          </p:cNvSpPr>
          <p:nvPr>
            <p:ph idx="1"/>
          </p:nvPr>
        </p:nvSpPr>
        <p:spPr>
          <a:xfrm>
            <a:off x="1371600" y="2556769"/>
            <a:ext cx="9601200" cy="1744462"/>
          </a:xfrm>
        </p:spPr>
        <p:txBody>
          <a:bodyPr/>
          <a:lstStyle/>
          <a:p>
            <a:pPr marL="0" indent="0" algn="ctr">
              <a:buNone/>
            </a:pPr>
            <a:r>
              <a:rPr lang="de-DE" sz="2400" dirty="0">
                <a:effectLst/>
                <a:ea typeface="Calibri" panose="020F0502020204030204" pitchFamily="34" charset="0"/>
              </a:rPr>
              <a:t>Im Allgemeinen Gleichbehandlungsgesetz (AGG) § 3 Absatz 4 kann auch ohne Berührung des Opfers eine sexuelle Belästigung vorliegen (wie etwa Bemerkungen sexuellen Inhalts, das zeigen oder öffentliche Anbringen pornographischer Darstellungen etc.).</a:t>
            </a:r>
          </a:p>
          <a:p>
            <a:endParaRPr lang="de-DE" dirty="0"/>
          </a:p>
        </p:txBody>
      </p:sp>
    </p:spTree>
    <p:extLst>
      <p:ext uri="{BB962C8B-B14F-4D97-AF65-F5344CB8AC3E}">
        <p14:creationId xmlns:p14="http://schemas.microsoft.com/office/powerpoint/2010/main" val="2045693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27D1F-64BF-4E75-B809-BB4D52E7FC4C}"/>
              </a:ext>
            </a:extLst>
          </p:cNvPr>
          <p:cNvSpPr>
            <a:spLocks noGrp="1"/>
          </p:cNvSpPr>
          <p:nvPr>
            <p:ph type="title"/>
          </p:nvPr>
        </p:nvSpPr>
        <p:spPr/>
        <p:txBody>
          <a:bodyPr/>
          <a:lstStyle/>
          <a:p>
            <a:r>
              <a:rPr lang="de-DE" cap="small" dirty="0"/>
              <a:t>Wie ist es in der Chorarbeit?</a:t>
            </a:r>
          </a:p>
        </p:txBody>
      </p:sp>
      <p:sp>
        <p:nvSpPr>
          <p:cNvPr id="3" name="Inhaltsplatzhalter 2">
            <a:extLst>
              <a:ext uri="{FF2B5EF4-FFF2-40B4-BE49-F238E27FC236}">
                <a16:creationId xmlns:a16="http://schemas.microsoft.com/office/drawing/2014/main" id="{18DD19F5-150D-4A99-872A-9412911D1308}"/>
              </a:ext>
            </a:extLst>
          </p:cNvPr>
          <p:cNvSpPr>
            <a:spLocks noGrp="1"/>
          </p:cNvSpPr>
          <p:nvPr>
            <p:ph idx="1"/>
          </p:nvPr>
        </p:nvSpPr>
        <p:spPr>
          <a:xfrm>
            <a:off x="1371600" y="2857500"/>
            <a:ext cx="9601200" cy="1143001"/>
          </a:xfrm>
        </p:spPr>
        <p:txBody>
          <a:bodyPr/>
          <a:lstStyle/>
          <a:p>
            <a:pPr marL="0" indent="0" algn="ctr">
              <a:buNone/>
            </a:pPr>
            <a:r>
              <a:rPr lang="de-DE" sz="2800" dirty="0">
                <a:effectLst/>
                <a:ea typeface="Calibri" panose="020F0502020204030204" pitchFamily="34" charset="0"/>
              </a:rPr>
              <a:t>Satzungen oder Selbstverständnispapiere – welche (rechtliche?) Struktur gilt für meinen Chor?</a:t>
            </a:r>
          </a:p>
          <a:p>
            <a:endParaRPr lang="de-DE" dirty="0"/>
          </a:p>
        </p:txBody>
      </p:sp>
    </p:spTree>
    <p:extLst>
      <p:ext uri="{BB962C8B-B14F-4D97-AF65-F5344CB8AC3E}">
        <p14:creationId xmlns:p14="http://schemas.microsoft.com/office/powerpoint/2010/main" val="104200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lstStyle/>
          <a:p>
            <a:pPr algn="ctr"/>
            <a:r>
              <a:rPr lang="de-DE" dirty="0"/>
              <a:t>Der*die Chorleiter*in und ein*e Sänger*in haben eine Affäre.</a:t>
            </a:r>
          </a:p>
        </p:txBody>
      </p:sp>
    </p:spTree>
    <p:extLst>
      <p:ext uri="{BB962C8B-B14F-4D97-AF65-F5344CB8AC3E}">
        <p14:creationId xmlns:p14="http://schemas.microsoft.com/office/powerpoint/2010/main" val="1133215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27D1F-64BF-4E75-B809-BB4D52E7FC4C}"/>
              </a:ext>
            </a:extLst>
          </p:cNvPr>
          <p:cNvSpPr>
            <a:spLocks noGrp="1"/>
          </p:cNvSpPr>
          <p:nvPr>
            <p:ph type="title"/>
          </p:nvPr>
        </p:nvSpPr>
        <p:spPr/>
        <p:txBody>
          <a:bodyPr/>
          <a:lstStyle/>
          <a:p>
            <a:r>
              <a:rPr lang="de-DE" cap="small" dirty="0"/>
              <a:t>Wie verbreitet ist das Problem? Wer ist betroffen?</a:t>
            </a:r>
          </a:p>
        </p:txBody>
      </p:sp>
      <p:sp>
        <p:nvSpPr>
          <p:cNvPr id="3" name="Inhaltsplatzhalter 2">
            <a:extLst>
              <a:ext uri="{FF2B5EF4-FFF2-40B4-BE49-F238E27FC236}">
                <a16:creationId xmlns:a16="http://schemas.microsoft.com/office/drawing/2014/main" id="{18DD19F5-150D-4A99-872A-9412911D1308}"/>
              </a:ext>
            </a:extLst>
          </p:cNvPr>
          <p:cNvSpPr>
            <a:spLocks noGrp="1"/>
          </p:cNvSpPr>
          <p:nvPr>
            <p:ph idx="1"/>
          </p:nvPr>
        </p:nvSpPr>
        <p:spPr/>
        <p:txBody>
          <a:bodyPr/>
          <a:lstStyle/>
          <a:p>
            <a:r>
              <a:rPr lang="de-DE" sz="2400" dirty="0">
                <a:effectLst/>
                <a:ea typeface="Calibri" panose="020F0502020204030204" pitchFamily="34" charset="0"/>
              </a:rPr>
              <a:t>Statistik des Bundeskriminalamts:</a:t>
            </a:r>
          </a:p>
          <a:p>
            <a:r>
              <a:rPr lang="de-DE" sz="2400" dirty="0">
                <a:effectLst/>
                <a:ea typeface="Calibri" panose="020F0502020204030204" pitchFamily="34" charset="0"/>
              </a:rPr>
              <a:t>Vergewaltigung, sexuelle Nötigung und sexuelle Übergriffe *) in Niedersachsen 2019:</a:t>
            </a:r>
          </a:p>
          <a:p>
            <a:r>
              <a:rPr lang="de-DE" sz="2400" dirty="0">
                <a:effectLst/>
                <a:ea typeface="Calibri" panose="020F0502020204030204" pitchFamily="34" charset="0"/>
              </a:rPr>
              <a:t>Erfasste Fälle: 1.043/ aufgeklärt: 910 Aufklärungsquote: Q: 87,2</a:t>
            </a:r>
          </a:p>
          <a:p>
            <a:r>
              <a:rPr lang="de-DE" sz="2400" dirty="0">
                <a:effectLst/>
                <a:ea typeface="Calibri" panose="020F0502020204030204" pitchFamily="34" charset="0"/>
              </a:rPr>
              <a:t>Tatverdächtige: Erwachsene ab 21 Jahren: 660 </a:t>
            </a:r>
            <a:r>
              <a:rPr lang="de-DE" sz="2400" dirty="0" err="1">
                <a:effectLst/>
                <a:ea typeface="Calibri" panose="020F0502020204030204" pitchFamily="34" charset="0"/>
              </a:rPr>
              <a:t>männl</a:t>
            </a:r>
            <a:r>
              <a:rPr lang="de-DE" sz="2400" dirty="0">
                <a:effectLst/>
                <a:ea typeface="Calibri" panose="020F0502020204030204" pitchFamily="34" charset="0"/>
              </a:rPr>
              <a:t>./ 7 weiblich</a:t>
            </a:r>
          </a:p>
          <a:p>
            <a:r>
              <a:rPr lang="de-DE" sz="2400" dirty="0">
                <a:effectLst/>
                <a:ea typeface="Calibri" panose="020F0502020204030204" pitchFamily="34" charset="0"/>
              </a:rPr>
              <a:t>Opfer: insgesamt 1.051/ männlich 63 / weiblich 988</a:t>
            </a:r>
          </a:p>
          <a:p>
            <a:pPr marL="0" indent="0">
              <a:buNone/>
            </a:pPr>
            <a:endParaRPr lang="de-DE" dirty="0"/>
          </a:p>
        </p:txBody>
      </p:sp>
    </p:spTree>
    <p:extLst>
      <p:ext uri="{BB962C8B-B14F-4D97-AF65-F5344CB8AC3E}">
        <p14:creationId xmlns:p14="http://schemas.microsoft.com/office/powerpoint/2010/main" val="3373402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27D1F-64BF-4E75-B809-BB4D52E7FC4C}"/>
              </a:ext>
            </a:extLst>
          </p:cNvPr>
          <p:cNvSpPr>
            <a:spLocks noGrp="1"/>
          </p:cNvSpPr>
          <p:nvPr>
            <p:ph type="title"/>
          </p:nvPr>
        </p:nvSpPr>
        <p:spPr/>
        <p:txBody>
          <a:bodyPr/>
          <a:lstStyle/>
          <a:p>
            <a:r>
              <a:rPr lang="de-DE" cap="small" dirty="0"/>
              <a:t>Wie verbreitet ist das Problem? Wer ist betroffen?</a:t>
            </a:r>
          </a:p>
        </p:txBody>
      </p:sp>
      <p:sp>
        <p:nvSpPr>
          <p:cNvPr id="3" name="Inhaltsplatzhalter 2">
            <a:extLst>
              <a:ext uri="{FF2B5EF4-FFF2-40B4-BE49-F238E27FC236}">
                <a16:creationId xmlns:a16="http://schemas.microsoft.com/office/drawing/2014/main" id="{18DD19F5-150D-4A99-872A-9412911D1308}"/>
              </a:ext>
            </a:extLst>
          </p:cNvPr>
          <p:cNvSpPr>
            <a:spLocks noGrp="1"/>
          </p:cNvSpPr>
          <p:nvPr>
            <p:ph idx="1"/>
          </p:nvPr>
        </p:nvSpPr>
        <p:spPr>
          <a:xfrm>
            <a:off x="1371600" y="2171700"/>
            <a:ext cx="9601200" cy="4354497"/>
          </a:xfrm>
        </p:spPr>
        <p:txBody>
          <a:bodyPr>
            <a:normAutofit/>
          </a:bodyPr>
          <a:lstStyle/>
          <a:p>
            <a:pPr marL="0" indent="0">
              <a:buNone/>
            </a:pPr>
            <a:r>
              <a:rPr lang="de-DE" dirty="0">
                <a:effectLst/>
                <a:ea typeface="Calibri" panose="020F0502020204030204" pitchFamily="34" charset="0"/>
              </a:rPr>
              <a:t>Repräsentative Studie zur Lebenssituation, Sicherheit und Gesundheit von Frauen in Deutschland im Auftrag des Bundesministeriums für Familie, Senioren, Frauen und Jugend, durchgeführt von der Universität Bielefeld im Jahr 2003:</a:t>
            </a:r>
          </a:p>
          <a:p>
            <a:r>
              <a:rPr lang="de-DE" sz="2400" dirty="0">
                <a:effectLst/>
                <a:ea typeface="Calibri" panose="020F0502020204030204" pitchFamily="34" charset="0"/>
              </a:rPr>
              <a:t>Erfahrung strafrechtlich relevanter sexueller Gewalt seit dem 16. Lebensjahr: 13 %</a:t>
            </a:r>
          </a:p>
          <a:p>
            <a:r>
              <a:rPr lang="de-DE" sz="2400" dirty="0">
                <a:effectLst/>
                <a:ea typeface="Calibri" panose="020F0502020204030204" pitchFamily="34" charset="0"/>
              </a:rPr>
              <a:t>Erfahrung körperlicher und/oder sexueller Gewalt seit dem 16. Lebensjahr: 40 %</a:t>
            </a:r>
          </a:p>
          <a:p>
            <a:r>
              <a:rPr lang="de-DE" sz="2400" dirty="0">
                <a:effectLst/>
                <a:ea typeface="Calibri" panose="020F0502020204030204" pitchFamily="34" charset="0"/>
              </a:rPr>
              <a:t>In einer Partnerschaft: 25%</a:t>
            </a:r>
          </a:p>
          <a:p>
            <a:r>
              <a:rPr lang="de-DE" sz="2400" dirty="0">
                <a:effectLst/>
                <a:ea typeface="Calibri" panose="020F0502020204030204" pitchFamily="34" charset="0"/>
              </a:rPr>
              <a:t>Erfahrung unterschiedlicher Formen von sexueller Belästigung: 58 %</a:t>
            </a:r>
          </a:p>
          <a:p>
            <a:r>
              <a:rPr lang="de-DE" sz="2400" dirty="0">
                <a:effectLst/>
                <a:ea typeface="Calibri" panose="020F0502020204030204" pitchFamily="34" charset="0"/>
              </a:rPr>
              <a:t>Einschalten der Polizei bei sexueller Gewalt: 8 %</a:t>
            </a:r>
          </a:p>
          <a:p>
            <a:pPr marL="0" indent="0">
              <a:buNone/>
            </a:pPr>
            <a:endParaRPr lang="de-DE" dirty="0"/>
          </a:p>
        </p:txBody>
      </p:sp>
    </p:spTree>
    <p:extLst>
      <p:ext uri="{BB962C8B-B14F-4D97-AF65-F5344CB8AC3E}">
        <p14:creationId xmlns:p14="http://schemas.microsoft.com/office/powerpoint/2010/main" val="3104760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27D1F-64BF-4E75-B809-BB4D52E7FC4C}"/>
              </a:ext>
            </a:extLst>
          </p:cNvPr>
          <p:cNvSpPr>
            <a:spLocks noGrp="1"/>
          </p:cNvSpPr>
          <p:nvPr>
            <p:ph type="title"/>
          </p:nvPr>
        </p:nvSpPr>
        <p:spPr/>
        <p:txBody>
          <a:bodyPr/>
          <a:lstStyle/>
          <a:p>
            <a:r>
              <a:rPr lang="de-DE" cap="small" dirty="0"/>
              <a:t>Allgemeine Eigenschaften von Machtmissbrauch</a:t>
            </a:r>
          </a:p>
        </p:txBody>
      </p:sp>
      <p:sp>
        <p:nvSpPr>
          <p:cNvPr id="3" name="Inhaltsplatzhalter 2">
            <a:extLst>
              <a:ext uri="{FF2B5EF4-FFF2-40B4-BE49-F238E27FC236}">
                <a16:creationId xmlns:a16="http://schemas.microsoft.com/office/drawing/2014/main" id="{18DD19F5-150D-4A99-872A-9412911D1308}"/>
              </a:ext>
            </a:extLst>
          </p:cNvPr>
          <p:cNvSpPr>
            <a:spLocks noGrp="1"/>
          </p:cNvSpPr>
          <p:nvPr>
            <p:ph idx="1"/>
          </p:nvPr>
        </p:nvSpPr>
        <p:spPr>
          <a:xfrm>
            <a:off x="1371600" y="2171700"/>
            <a:ext cx="9601200" cy="4354497"/>
          </a:xfrm>
        </p:spPr>
        <p:txBody>
          <a:bodyPr>
            <a:normAutofit/>
          </a:bodyPr>
          <a:lstStyle/>
          <a:p>
            <a:pPr marL="0" indent="0">
              <a:buNone/>
            </a:pPr>
            <a:r>
              <a:rPr lang="de-DE" sz="1800" dirty="0">
                <a:effectLst/>
                <a:latin typeface="Verdana" panose="020B0604030504040204" pitchFamily="34" charset="0"/>
                <a:ea typeface="Calibri" panose="020F0502020204030204" pitchFamily="34" charset="0"/>
              </a:rPr>
              <a:t> </a:t>
            </a:r>
            <a:endParaRPr lang="de-DE" sz="1800" dirty="0">
              <a:effectLst/>
              <a:latin typeface="Calibri" panose="020F0502020204030204" pitchFamily="34" charset="0"/>
              <a:ea typeface="Calibri" panose="020F0502020204030204" pitchFamily="34" charset="0"/>
            </a:endParaRPr>
          </a:p>
          <a:p>
            <a:endParaRPr lang="de-DE" sz="1800" dirty="0">
              <a:effectLst/>
              <a:latin typeface="Verdana" panose="020B0604030504040204" pitchFamily="34" charset="0"/>
              <a:ea typeface="Calibri" panose="020F0502020204030204" pitchFamily="34" charset="0"/>
            </a:endParaRPr>
          </a:p>
          <a:p>
            <a:pPr marL="0" indent="0" algn="r">
              <a:buNone/>
            </a:pPr>
            <a:r>
              <a:rPr lang="de-DE" sz="2400" dirty="0">
                <a:effectLst/>
                <a:ea typeface="Calibri" panose="020F0502020204030204" pitchFamily="34" charset="0"/>
              </a:rPr>
              <a:t>Buchtipp: „Der Elefant im Zimmer“ von Petra Morsbach</a:t>
            </a:r>
          </a:p>
          <a:p>
            <a:pPr marL="0" indent="0">
              <a:buNone/>
            </a:pPr>
            <a:endParaRPr lang="de-DE" sz="2400" dirty="0">
              <a:ea typeface="Calibri" panose="020F0502020204030204" pitchFamily="34" charset="0"/>
            </a:endParaRPr>
          </a:p>
          <a:p>
            <a:pPr marL="0" indent="0">
              <a:buNone/>
            </a:pPr>
            <a:endParaRPr lang="de-DE" sz="2400" dirty="0">
              <a:effectLst/>
              <a:ea typeface="Calibri" panose="020F0502020204030204" pitchFamily="34" charset="0"/>
            </a:endParaRPr>
          </a:p>
          <a:p>
            <a:pPr marL="0" indent="0">
              <a:buNone/>
            </a:pPr>
            <a:r>
              <a:rPr lang="de-DE" sz="2400" dirty="0">
                <a:effectLst/>
                <a:ea typeface="Calibri" panose="020F0502020204030204" pitchFamily="34" charset="0"/>
              </a:rPr>
              <a:t>Psychologische Sicherheit als Grundbedürfnis im Gruppenkontext</a:t>
            </a:r>
          </a:p>
          <a:p>
            <a:pPr marL="0" indent="0">
              <a:buNone/>
            </a:pPr>
            <a:endParaRPr lang="de-DE" dirty="0"/>
          </a:p>
        </p:txBody>
      </p:sp>
      <p:pic>
        <p:nvPicPr>
          <p:cNvPr id="5" name="Grafik 4" descr="Geschichten erzählen mit einfarbiger Füllung">
            <a:extLst>
              <a:ext uri="{FF2B5EF4-FFF2-40B4-BE49-F238E27FC236}">
                <a16:creationId xmlns:a16="http://schemas.microsoft.com/office/drawing/2014/main" id="{7409CCD0-39DE-42DB-815B-FEE075CF31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69780" y="2483070"/>
            <a:ext cx="1077310" cy="1077310"/>
          </a:xfrm>
          <a:prstGeom prst="rect">
            <a:avLst/>
          </a:prstGeom>
        </p:spPr>
      </p:pic>
    </p:spTree>
    <p:extLst>
      <p:ext uri="{BB962C8B-B14F-4D97-AF65-F5344CB8AC3E}">
        <p14:creationId xmlns:p14="http://schemas.microsoft.com/office/powerpoint/2010/main" val="2983115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27D1F-64BF-4E75-B809-BB4D52E7FC4C}"/>
              </a:ext>
            </a:extLst>
          </p:cNvPr>
          <p:cNvSpPr>
            <a:spLocks noGrp="1"/>
          </p:cNvSpPr>
          <p:nvPr>
            <p:ph type="title"/>
          </p:nvPr>
        </p:nvSpPr>
        <p:spPr/>
        <p:txBody>
          <a:bodyPr/>
          <a:lstStyle/>
          <a:p>
            <a:r>
              <a:rPr lang="de-DE" cap="small" dirty="0"/>
              <a:t>Wie kann man diesem Automatismus entgehen?</a:t>
            </a:r>
          </a:p>
        </p:txBody>
      </p:sp>
      <p:sp>
        <p:nvSpPr>
          <p:cNvPr id="3" name="Inhaltsplatzhalter 2">
            <a:extLst>
              <a:ext uri="{FF2B5EF4-FFF2-40B4-BE49-F238E27FC236}">
                <a16:creationId xmlns:a16="http://schemas.microsoft.com/office/drawing/2014/main" id="{18DD19F5-150D-4A99-872A-9412911D1308}"/>
              </a:ext>
            </a:extLst>
          </p:cNvPr>
          <p:cNvSpPr>
            <a:spLocks noGrp="1"/>
          </p:cNvSpPr>
          <p:nvPr>
            <p:ph idx="1"/>
          </p:nvPr>
        </p:nvSpPr>
        <p:spPr>
          <a:xfrm>
            <a:off x="1371600" y="2171700"/>
            <a:ext cx="9601200" cy="4354497"/>
          </a:xfrm>
        </p:spPr>
        <p:txBody>
          <a:bodyPr>
            <a:normAutofit/>
          </a:bodyPr>
          <a:lstStyle/>
          <a:p>
            <a:pPr marL="0" indent="0">
              <a:buNone/>
            </a:pPr>
            <a:r>
              <a:rPr lang="de-DE" sz="1800" dirty="0">
                <a:effectLst/>
                <a:latin typeface="Verdana" panose="020B0604030504040204" pitchFamily="34" charset="0"/>
                <a:ea typeface="Calibri" panose="020F0502020204030204" pitchFamily="34" charset="0"/>
              </a:rPr>
              <a:t> </a:t>
            </a:r>
            <a:endParaRPr lang="de-DE" sz="1800" dirty="0">
              <a:effectLst/>
              <a:latin typeface="Calibri" panose="020F0502020204030204" pitchFamily="34" charset="0"/>
              <a:ea typeface="Calibri" panose="020F0502020204030204" pitchFamily="34" charset="0"/>
            </a:endParaRPr>
          </a:p>
          <a:p>
            <a:pPr marL="342900" lvl="0" indent="-342900">
              <a:spcAft>
                <a:spcPts val="800"/>
              </a:spcAft>
              <a:buFont typeface="+mj-lt"/>
              <a:buAutoNum type="arabicPeriod"/>
              <a:tabLst>
                <a:tab pos="457200" algn="l"/>
              </a:tabLst>
            </a:pPr>
            <a:r>
              <a:rPr lang="de-DE" sz="2800" dirty="0">
                <a:effectLst/>
              </a:rPr>
              <a:t>Machtstrukturen sichtbar machen.</a:t>
            </a:r>
            <a:endParaRPr lang="de-DE" sz="2400" dirty="0">
              <a:effectLst/>
            </a:endParaRPr>
          </a:p>
          <a:p>
            <a:pPr marL="342900" lvl="0" indent="-342900">
              <a:spcAft>
                <a:spcPts val="800"/>
              </a:spcAft>
              <a:buFont typeface="+mj-lt"/>
              <a:buAutoNum type="arabicPeriod"/>
              <a:tabLst>
                <a:tab pos="457200" algn="l"/>
              </a:tabLst>
            </a:pPr>
            <a:r>
              <a:rPr lang="de-DE" sz="2800" dirty="0">
                <a:effectLst/>
              </a:rPr>
              <a:t>Probleme früh angehen (Achtsamkeitskultur)</a:t>
            </a:r>
            <a:endParaRPr lang="de-DE" sz="2400" dirty="0">
              <a:effectLst/>
            </a:endParaRPr>
          </a:p>
          <a:p>
            <a:pPr marL="342900" lvl="0" indent="-342900">
              <a:spcAft>
                <a:spcPts val="800"/>
              </a:spcAft>
              <a:buFont typeface="+mj-lt"/>
              <a:buAutoNum type="arabicPeriod"/>
              <a:tabLst>
                <a:tab pos="457200" algn="l"/>
              </a:tabLst>
            </a:pPr>
            <a:r>
              <a:rPr lang="de-DE" sz="2800" dirty="0">
                <a:effectLst/>
              </a:rPr>
              <a:t>Auch gescheiterte Versuche von Zivilcourage haben eine Langzeitwirkung!</a:t>
            </a:r>
            <a:endParaRPr lang="de-DE" sz="2400" dirty="0">
              <a:effectLst/>
            </a:endParaRPr>
          </a:p>
          <a:p>
            <a:pPr marL="0" indent="0">
              <a:buNone/>
            </a:pPr>
            <a:endParaRPr lang="de-DE" dirty="0"/>
          </a:p>
        </p:txBody>
      </p:sp>
    </p:spTree>
    <p:extLst>
      <p:ext uri="{BB962C8B-B14F-4D97-AF65-F5344CB8AC3E}">
        <p14:creationId xmlns:p14="http://schemas.microsoft.com/office/powerpoint/2010/main" val="2140400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27D1F-64BF-4E75-B809-BB4D52E7FC4C}"/>
              </a:ext>
            </a:extLst>
          </p:cNvPr>
          <p:cNvSpPr>
            <a:spLocks noGrp="1"/>
          </p:cNvSpPr>
          <p:nvPr>
            <p:ph type="title"/>
          </p:nvPr>
        </p:nvSpPr>
        <p:spPr/>
        <p:txBody>
          <a:bodyPr/>
          <a:lstStyle/>
          <a:p>
            <a:r>
              <a:rPr lang="de-DE" cap="small" dirty="0"/>
              <a:t>Zurück vom Allgemeinen zu sexualisierter Gewalt</a:t>
            </a:r>
          </a:p>
        </p:txBody>
      </p:sp>
      <p:sp>
        <p:nvSpPr>
          <p:cNvPr id="3" name="Inhaltsplatzhalter 2">
            <a:extLst>
              <a:ext uri="{FF2B5EF4-FFF2-40B4-BE49-F238E27FC236}">
                <a16:creationId xmlns:a16="http://schemas.microsoft.com/office/drawing/2014/main" id="{18DD19F5-150D-4A99-872A-9412911D1308}"/>
              </a:ext>
            </a:extLst>
          </p:cNvPr>
          <p:cNvSpPr>
            <a:spLocks noGrp="1"/>
          </p:cNvSpPr>
          <p:nvPr>
            <p:ph idx="1"/>
          </p:nvPr>
        </p:nvSpPr>
        <p:spPr>
          <a:xfrm>
            <a:off x="1371600" y="2171700"/>
            <a:ext cx="9601200" cy="4354497"/>
          </a:xfrm>
        </p:spPr>
        <p:txBody>
          <a:bodyPr>
            <a:normAutofit/>
          </a:bodyPr>
          <a:lstStyle/>
          <a:p>
            <a:pPr marL="0" indent="0">
              <a:buNone/>
            </a:pPr>
            <a:r>
              <a:rPr lang="de-DE" sz="1800" dirty="0">
                <a:effectLst/>
                <a:ea typeface="Calibri" panose="020F0502020204030204" pitchFamily="34" charset="0"/>
              </a:rPr>
              <a:t> </a:t>
            </a:r>
            <a:r>
              <a:rPr lang="de-DE" sz="2800" dirty="0">
                <a:solidFill>
                  <a:schemeClr val="accent6">
                    <a:lumMod val="75000"/>
                  </a:schemeClr>
                </a:solidFill>
                <a:effectLst/>
                <a:ea typeface="Calibri" panose="020F0502020204030204" pitchFamily="34" charset="0"/>
              </a:rPr>
              <a:t>Opferschutz geht vor Täterverurteilung!</a:t>
            </a:r>
          </a:p>
          <a:p>
            <a:pPr marL="0" indent="0">
              <a:buNone/>
            </a:pPr>
            <a:endParaRPr lang="de-DE" sz="2400" dirty="0">
              <a:solidFill>
                <a:schemeClr val="accent6">
                  <a:lumMod val="75000"/>
                </a:schemeClr>
              </a:solidFill>
              <a:ea typeface="Calibri" panose="020F0502020204030204" pitchFamily="34" charset="0"/>
            </a:endParaRPr>
          </a:p>
          <a:p>
            <a:pPr marL="342900" indent="-342900">
              <a:spcAft>
                <a:spcPts val="800"/>
              </a:spcAft>
              <a:buFont typeface="+mj-lt"/>
              <a:buAutoNum type="arabicPeriod"/>
            </a:pPr>
            <a:r>
              <a:rPr lang="de-DE" sz="2800" dirty="0">
                <a:effectLst/>
                <a:ea typeface="Calibri" panose="020F0502020204030204" pitchFamily="34" charset="0"/>
              </a:rPr>
              <a:t>Unabhängige Ansprechpartner*innen</a:t>
            </a:r>
          </a:p>
          <a:p>
            <a:pPr marL="342900" indent="-342900">
              <a:spcAft>
                <a:spcPts val="800"/>
              </a:spcAft>
              <a:buFont typeface="+mj-lt"/>
              <a:buAutoNum type="arabicPeriod"/>
            </a:pPr>
            <a:r>
              <a:rPr lang="de-DE" sz="2800" dirty="0">
                <a:effectLst/>
                <a:ea typeface="Calibri" panose="020F0502020204030204" pitchFamily="34" charset="0"/>
              </a:rPr>
              <a:t>Einbeziehung des Opfers</a:t>
            </a:r>
          </a:p>
          <a:p>
            <a:pPr marL="0" indent="0">
              <a:buNone/>
            </a:pPr>
            <a:endParaRPr lang="de-DE" sz="2400" dirty="0">
              <a:solidFill>
                <a:schemeClr val="accent6">
                  <a:lumMod val="75000"/>
                </a:schemeClr>
              </a:solidFill>
              <a:effectLst/>
              <a:ea typeface="Calibri" panose="020F0502020204030204" pitchFamily="34" charset="0"/>
            </a:endParaRPr>
          </a:p>
          <a:p>
            <a:pPr marL="0" indent="0">
              <a:buNone/>
            </a:pPr>
            <a:endParaRPr lang="de-DE" dirty="0"/>
          </a:p>
        </p:txBody>
      </p:sp>
    </p:spTree>
    <p:extLst>
      <p:ext uri="{BB962C8B-B14F-4D97-AF65-F5344CB8AC3E}">
        <p14:creationId xmlns:p14="http://schemas.microsoft.com/office/powerpoint/2010/main" val="232433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C6281EDC-127A-412B-953D-2AF927099E46}"/>
              </a:ext>
            </a:extLst>
          </p:cNvPr>
          <p:cNvSpPr>
            <a:spLocks noGrp="1"/>
          </p:cNvSpPr>
          <p:nvPr>
            <p:ph type="body" idx="1"/>
          </p:nvPr>
        </p:nvSpPr>
        <p:spPr>
          <a:xfrm>
            <a:off x="1085328" y="3559946"/>
            <a:ext cx="9612971" cy="1808584"/>
          </a:xfrm>
        </p:spPr>
        <p:txBody>
          <a:bodyPr>
            <a:normAutofit/>
          </a:bodyPr>
          <a:lstStyle/>
          <a:p>
            <a:r>
              <a:rPr lang="de-DE" sz="2800" cap="all" dirty="0"/>
              <a:t>Wie hoch schätzt du das Risiko für sexualisierte Gewalt &amp; </a:t>
            </a:r>
            <a:r>
              <a:rPr lang="de-DE" sz="2800" cap="all" dirty="0" err="1"/>
              <a:t>Machmitssbrauch</a:t>
            </a:r>
            <a:r>
              <a:rPr lang="de-DE" sz="2800" cap="all" dirty="0"/>
              <a:t> in deinem Verein/Verband/Chor ein? </a:t>
            </a:r>
          </a:p>
        </p:txBody>
      </p:sp>
    </p:spTree>
    <p:extLst>
      <p:ext uri="{BB962C8B-B14F-4D97-AF65-F5344CB8AC3E}">
        <p14:creationId xmlns:p14="http://schemas.microsoft.com/office/powerpoint/2010/main" val="3844241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CFE39CA-F3C4-440F-BA62-F1658CF51A2F}"/>
              </a:ext>
            </a:extLst>
          </p:cNvPr>
          <p:cNvSpPr>
            <a:spLocks noGrp="1"/>
          </p:cNvSpPr>
          <p:nvPr>
            <p:ph type="title"/>
          </p:nvPr>
        </p:nvSpPr>
        <p:spPr/>
        <p:txBody>
          <a:bodyPr>
            <a:normAutofit/>
          </a:bodyPr>
          <a:lstStyle/>
          <a:p>
            <a:r>
              <a:rPr lang="de-DE" cap="small" dirty="0"/>
              <a:t>Präventionsarbeit im Chor</a:t>
            </a:r>
          </a:p>
        </p:txBody>
      </p:sp>
      <p:sp>
        <p:nvSpPr>
          <p:cNvPr id="5" name="Inhaltsplatzhalter 4">
            <a:extLst>
              <a:ext uri="{FF2B5EF4-FFF2-40B4-BE49-F238E27FC236}">
                <a16:creationId xmlns:a16="http://schemas.microsoft.com/office/drawing/2014/main" id="{16B99084-F763-4E46-A21F-4F3C42FC5052}"/>
              </a:ext>
            </a:extLst>
          </p:cNvPr>
          <p:cNvSpPr>
            <a:spLocks noGrp="1"/>
          </p:cNvSpPr>
          <p:nvPr>
            <p:ph idx="1"/>
          </p:nvPr>
        </p:nvSpPr>
        <p:spPr/>
        <p:txBody>
          <a:bodyPr>
            <a:normAutofit lnSpcReduction="10000"/>
          </a:bodyPr>
          <a:lstStyle/>
          <a:p>
            <a:pPr marL="0" indent="0">
              <a:buNone/>
            </a:pPr>
            <a:r>
              <a:rPr lang="de-DE" sz="2800" b="1" dirty="0">
                <a:solidFill>
                  <a:srgbClr val="2F5496"/>
                </a:solidFill>
                <a:effectLst/>
                <a:ea typeface="Times New Roman" panose="02020603050405020304" pitchFamily="18" charset="0"/>
                <a:cs typeface="Times New Roman" panose="02020603050405020304" pitchFamily="18" charset="0"/>
              </a:rPr>
              <a:t>Wie organisiere, kommuniziere und implementiere ich Präventionsarbeit in meinem Chor?</a:t>
            </a:r>
          </a:p>
          <a:p>
            <a:r>
              <a:rPr lang="de-DE" sz="2800" dirty="0">
                <a:ea typeface="Times New Roman" panose="02020603050405020304" pitchFamily="18" charset="0"/>
                <a:cs typeface="Times New Roman" panose="02020603050405020304" pitchFamily="18" charset="0"/>
              </a:rPr>
              <a:t>Präventionswege</a:t>
            </a:r>
          </a:p>
          <a:p>
            <a:r>
              <a:rPr lang="de-DE" sz="2800" dirty="0">
                <a:effectLst/>
                <a:ea typeface="Times New Roman" panose="02020603050405020304" pitchFamily="18" charset="0"/>
                <a:cs typeface="Times New Roman" panose="02020603050405020304" pitchFamily="18" charset="0"/>
              </a:rPr>
              <a:t>Fahrplan für Präventionsarbeit</a:t>
            </a:r>
          </a:p>
          <a:p>
            <a:r>
              <a:rPr lang="de-DE" sz="2800" dirty="0">
                <a:ea typeface="Times New Roman" panose="02020603050405020304" pitchFamily="18" charset="0"/>
                <a:cs typeface="Times New Roman" panose="02020603050405020304" pitchFamily="18" charset="0"/>
              </a:rPr>
              <a:t>Interventionsplan</a:t>
            </a:r>
          </a:p>
          <a:p>
            <a:r>
              <a:rPr lang="de-DE" sz="2800" dirty="0">
                <a:effectLst/>
                <a:ea typeface="Times New Roman" panose="02020603050405020304" pitchFamily="18" charset="0"/>
                <a:cs typeface="Times New Roman" panose="02020603050405020304" pitchFamily="18" charset="0"/>
              </a:rPr>
              <a:t>Ressour</a:t>
            </a:r>
            <a:r>
              <a:rPr lang="de-DE" sz="2800" dirty="0">
                <a:ea typeface="Times New Roman" panose="02020603050405020304" pitchFamily="18" charset="0"/>
                <a:cs typeface="Times New Roman" panose="02020603050405020304" pitchFamily="18" charset="0"/>
              </a:rPr>
              <a:t>cen finden</a:t>
            </a:r>
          </a:p>
          <a:p>
            <a:r>
              <a:rPr lang="de-DE" sz="2800" dirty="0">
                <a:effectLst/>
                <a:ea typeface="Times New Roman" panose="02020603050405020304" pitchFamily="18" charset="0"/>
                <a:cs typeface="Times New Roman" panose="02020603050405020304" pitchFamily="18" charset="0"/>
              </a:rPr>
              <a:t>Reflexion</a:t>
            </a:r>
          </a:p>
          <a:p>
            <a:endParaRPr lang="de-DE" dirty="0"/>
          </a:p>
        </p:txBody>
      </p:sp>
    </p:spTree>
    <p:extLst>
      <p:ext uri="{BB962C8B-B14F-4D97-AF65-F5344CB8AC3E}">
        <p14:creationId xmlns:p14="http://schemas.microsoft.com/office/powerpoint/2010/main" val="229356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CFE39CA-F3C4-440F-BA62-F1658CF51A2F}"/>
              </a:ext>
            </a:extLst>
          </p:cNvPr>
          <p:cNvSpPr>
            <a:spLocks noGrp="1"/>
          </p:cNvSpPr>
          <p:nvPr>
            <p:ph type="title"/>
          </p:nvPr>
        </p:nvSpPr>
        <p:spPr/>
        <p:txBody>
          <a:bodyPr>
            <a:normAutofit/>
          </a:bodyPr>
          <a:lstStyle/>
          <a:p>
            <a:r>
              <a:rPr lang="de-DE" cap="small" dirty="0"/>
              <a:t>Präventionsarbeit im Chor</a:t>
            </a:r>
          </a:p>
        </p:txBody>
      </p:sp>
      <p:sp>
        <p:nvSpPr>
          <p:cNvPr id="5" name="Inhaltsplatzhalter 4">
            <a:extLst>
              <a:ext uri="{FF2B5EF4-FFF2-40B4-BE49-F238E27FC236}">
                <a16:creationId xmlns:a16="http://schemas.microsoft.com/office/drawing/2014/main" id="{16B99084-F763-4E46-A21F-4F3C42FC5052}"/>
              </a:ext>
            </a:extLst>
          </p:cNvPr>
          <p:cNvSpPr>
            <a:spLocks noGrp="1"/>
          </p:cNvSpPr>
          <p:nvPr>
            <p:ph idx="1"/>
          </p:nvPr>
        </p:nvSpPr>
        <p:spPr/>
        <p:txBody>
          <a:bodyPr>
            <a:normAutofit lnSpcReduction="10000"/>
          </a:bodyPr>
          <a:lstStyle/>
          <a:p>
            <a:pPr marL="0" indent="0">
              <a:buNone/>
            </a:pPr>
            <a:r>
              <a:rPr lang="de-DE" sz="2800" b="1" dirty="0">
                <a:solidFill>
                  <a:srgbClr val="2F5496"/>
                </a:solidFill>
                <a:effectLst/>
                <a:ea typeface="Times New Roman" panose="02020603050405020304" pitchFamily="18" charset="0"/>
                <a:cs typeface="Times New Roman" panose="02020603050405020304" pitchFamily="18" charset="0"/>
              </a:rPr>
              <a:t>Wie organisiere, kommuniziere und implementiere ich Präventionsarbeit in meinem Chor?</a:t>
            </a:r>
          </a:p>
          <a:p>
            <a:r>
              <a:rPr lang="de-DE" sz="2800" b="1" dirty="0">
                <a:ea typeface="Times New Roman" panose="02020603050405020304" pitchFamily="18" charset="0"/>
                <a:cs typeface="Times New Roman" panose="02020603050405020304" pitchFamily="18" charset="0"/>
              </a:rPr>
              <a:t>Präventionswege</a:t>
            </a:r>
          </a:p>
          <a:p>
            <a:r>
              <a:rPr lang="de-DE" sz="2800" b="1" dirty="0">
                <a:effectLst/>
                <a:ea typeface="Times New Roman" panose="02020603050405020304" pitchFamily="18" charset="0"/>
                <a:cs typeface="Times New Roman" panose="02020603050405020304" pitchFamily="18" charset="0"/>
              </a:rPr>
              <a:t>Fahrplan für Präventionsarbeit</a:t>
            </a:r>
          </a:p>
          <a:p>
            <a:r>
              <a:rPr lang="de-DE" sz="2800" b="1" dirty="0">
                <a:ea typeface="Times New Roman" panose="02020603050405020304" pitchFamily="18" charset="0"/>
                <a:cs typeface="Times New Roman" panose="02020603050405020304" pitchFamily="18" charset="0"/>
              </a:rPr>
              <a:t>Interventionsplan</a:t>
            </a:r>
          </a:p>
          <a:p>
            <a:r>
              <a:rPr lang="de-DE" sz="2800" dirty="0">
                <a:effectLst/>
                <a:ea typeface="Times New Roman" panose="02020603050405020304" pitchFamily="18" charset="0"/>
                <a:cs typeface="Times New Roman" panose="02020603050405020304" pitchFamily="18" charset="0"/>
              </a:rPr>
              <a:t>Ressour</a:t>
            </a:r>
            <a:r>
              <a:rPr lang="de-DE" sz="2800" dirty="0">
                <a:ea typeface="Times New Roman" panose="02020603050405020304" pitchFamily="18" charset="0"/>
                <a:cs typeface="Times New Roman" panose="02020603050405020304" pitchFamily="18" charset="0"/>
              </a:rPr>
              <a:t>cen finden</a:t>
            </a:r>
          </a:p>
          <a:p>
            <a:r>
              <a:rPr lang="de-DE" sz="2800" dirty="0">
                <a:effectLst/>
                <a:ea typeface="Times New Roman" panose="02020603050405020304" pitchFamily="18" charset="0"/>
                <a:cs typeface="Times New Roman" panose="02020603050405020304" pitchFamily="18" charset="0"/>
              </a:rPr>
              <a:t>Reflexion</a:t>
            </a:r>
          </a:p>
          <a:p>
            <a:endParaRPr lang="de-DE" dirty="0"/>
          </a:p>
        </p:txBody>
      </p:sp>
    </p:spTree>
    <p:extLst>
      <p:ext uri="{BB962C8B-B14F-4D97-AF65-F5344CB8AC3E}">
        <p14:creationId xmlns:p14="http://schemas.microsoft.com/office/powerpoint/2010/main" val="2721100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CFE39CA-F3C4-440F-BA62-F1658CF51A2F}"/>
              </a:ext>
            </a:extLst>
          </p:cNvPr>
          <p:cNvSpPr>
            <a:spLocks noGrp="1"/>
          </p:cNvSpPr>
          <p:nvPr>
            <p:ph type="title"/>
          </p:nvPr>
        </p:nvSpPr>
        <p:spPr>
          <a:xfrm>
            <a:off x="1371600" y="685800"/>
            <a:ext cx="9601200" cy="869731"/>
          </a:xfrm>
        </p:spPr>
        <p:txBody>
          <a:bodyPr>
            <a:normAutofit/>
          </a:bodyPr>
          <a:lstStyle/>
          <a:p>
            <a:r>
              <a:rPr lang="de-DE" cap="small" dirty="0"/>
              <a:t>Präventionswege</a:t>
            </a:r>
          </a:p>
        </p:txBody>
      </p:sp>
      <p:sp>
        <p:nvSpPr>
          <p:cNvPr id="5" name="Inhaltsplatzhalter 4">
            <a:extLst>
              <a:ext uri="{FF2B5EF4-FFF2-40B4-BE49-F238E27FC236}">
                <a16:creationId xmlns:a16="http://schemas.microsoft.com/office/drawing/2014/main" id="{16B99084-F763-4E46-A21F-4F3C42FC5052}"/>
              </a:ext>
            </a:extLst>
          </p:cNvPr>
          <p:cNvSpPr>
            <a:spLocks noGrp="1"/>
          </p:cNvSpPr>
          <p:nvPr>
            <p:ph idx="1"/>
          </p:nvPr>
        </p:nvSpPr>
        <p:spPr/>
        <p:txBody>
          <a:bodyPr>
            <a:normAutofit/>
          </a:bodyPr>
          <a:lstStyle/>
          <a:p>
            <a:r>
              <a:rPr lang="de-DE" sz="2400" dirty="0">
                <a:effectLst/>
                <a:ea typeface="Calibri" panose="020F0502020204030204" pitchFamily="34" charset="0"/>
                <a:cs typeface="Times New Roman" panose="02020603050405020304" pitchFamily="18" charset="0"/>
              </a:rPr>
              <a:t>Präventions-, Beschwerde- und Interventionswege individuell erarbeiten</a:t>
            </a:r>
          </a:p>
          <a:p>
            <a:pPr lvl="1"/>
            <a:r>
              <a:rPr lang="de-DE" i="0" dirty="0">
                <a:cs typeface="Times New Roman" panose="02020603050405020304" pitchFamily="18" charset="0"/>
              </a:rPr>
              <a:t>Regelmäßig reflektieren, kontrollieren und ggf. überarbeiten</a:t>
            </a:r>
          </a:p>
          <a:p>
            <a:r>
              <a:rPr lang="de-DE" sz="2400" dirty="0">
                <a:cs typeface="Times New Roman" panose="02020603050405020304" pitchFamily="18" charset="0"/>
              </a:rPr>
              <a:t>Analysetools: </a:t>
            </a:r>
          </a:p>
          <a:p>
            <a:pPr lvl="1"/>
            <a:r>
              <a:rPr lang="de-DE" i="0" dirty="0">
                <a:cs typeface="Times New Roman" panose="02020603050405020304" pitchFamily="18" charset="0"/>
              </a:rPr>
              <a:t>Zielgruppenanalyse</a:t>
            </a:r>
            <a:endParaRPr lang="de-DE" dirty="0">
              <a:cs typeface="Times New Roman" panose="02020603050405020304" pitchFamily="18" charset="0"/>
            </a:endParaRPr>
          </a:p>
          <a:p>
            <a:pPr lvl="1"/>
            <a:r>
              <a:rPr lang="de-DE" i="0" dirty="0">
                <a:cs typeface="Times New Roman" panose="02020603050405020304" pitchFamily="18" charset="0"/>
              </a:rPr>
              <a:t>Risikoanalyse</a:t>
            </a:r>
          </a:p>
          <a:p>
            <a:r>
              <a:rPr lang="de-DE" sz="2400" dirty="0">
                <a:cs typeface="Times New Roman" panose="02020603050405020304" pitchFamily="18" charset="0"/>
              </a:rPr>
              <a:t>Beratungsstellen und Hilfsangebote in der Nähe nutzen</a:t>
            </a:r>
            <a:endParaRPr lang="de-DE" sz="2400" i="0" dirty="0">
              <a:cs typeface="Times New Roman" panose="02020603050405020304" pitchFamily="18" charset="0"/>
            </a:endParaRPr>
          </a:p>
        </p:txBody>
      </p:sp>
    </p:spTree>
    <p:extLst>
      <p:ext uri="{BB962C8B-B14F-4D97-AF65-F5344CB8AC3E}">
        <p14:creationId xmlns:p14="http://schemas.microsoft.com/office/powerpoint/2010/main" val="3147028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CFE39CA-F3C4-440F-BA62-F1658CF51A2F}"/>
              </a:ext>
            </a:extLst>
          </p:cNvPr>
          <p:cNvSpPr>
            <a:spLocks noGrp="1"/>
          </p:cNvSpPr>
          <p:nvPr>
            <p:ph type="title"/>
          </p:nvPr>
        </p:nvSpPr>
        <p:spPr/>
        <p:txBody>
          <a:bodyPr>
            <a:normAutofit/>
          </a:bodyPr>
          <a:lstStyle/>
          <a:p>
            <a:r>
              <a:rPr lang="de-DE" cap="small" dirty="0"/>
              <a:t>Fahrplan für Präventionsarbeit</a:t>
            </a:r>
          </a:p>
        </p:txBody>
      </p:sp>
      <p:sp>
        <p:nvSpPr>
          <p:cNvPr id="5" name="Inhaltsplatzhalter 4">
            <a:extLst>
              <a:ext uri="{FF2B5EF4-FFF2-40B4-BE49-F238E27FC236}">
                <a16:creationId xmlns:a16="http://schemas.microsoft.com/office/drawing/2014/main" id="{16B99084-F763-4E46-A21F-4F3C42FC5052}"/>
              </a:ext>
            </a:extLst>
          </p:cNvPr>
          <p:cNvSpPr>
            <a:spLocks noGrp="1"/>
          </p:cNvSpPr>
          <p:nvPr>
            <p:ph idx="1"/>
          </p:nvPr>
        </p:nvSpPr>
        <p:spPr>
          <a:xfrm>
            <a:off x="1371600" y="2285999"/>
            <a:ext cx="9601200" cy="4194699"/>
          </a:xfrm>
        </p:spPr>
        <p:txBody>
          <a:bodyPr>
            <a:normAutofit lnSpcReduction="10000"/>
          </a:bodyPr>
          <a:lstStyle/>
          <a:p>
            <a:r>
              <a:rPr lang="de-DE" sz="2400" dirty="0">
                <a:solidFill>
                  <a:schemeClr val="tx1"/>
                </a:solidFill>
                <a:effectLst/>
                <a:ea typeface="Times New Roman" panose="02020603050405020304" pitchFamily="18" charset="0"/>
                <a:cs typeface="Times New Roman" panose="02020603050405020304" pitchFamily="18" charset="0"/>
              </a:rPr>
              <a:t>Schutzkonzept planen und entwickeln </a:t>
            </a:r>
          </a:p>
          <a:p>
            <a:pPr lvl="1"/>
            <a:r>
              <a:rPr lang="de-DE" i="0" dirty="0">
                <a:solidFill>
                  <a:schemeClr val="tx1"/>
                </a:solidFill>
                <a:effectLst/>
                <a:ea typeface="Times New Roman" panose="02020603050405020304" pitchFamily="18" charset="0"/>
                <a:cs typeface="Times New Roman" panose="02020603050405020304" pitchFamily="18" charset="0"/>
              </a:rPr>
              <a:t>Teamarbeit</a:t>
            </a:r>
          </a:p>
          <a:p>
            <a:r>
              <a:rPr lang="de-DE" sz="2400" dirty="0">
                <a:solidFill>
                  <a:schemeClr val="tx1"/>
                </a:solidFill>
                <a:ea typeface="Times New Roman" panose="02020603050405020304" pitchFamily="18" charset="0"/>
                <a:cs typeface="Times New Roman" panose="02020603050405020304" pitchFamily="18" charset="0"/>
              </a:rPr>
              <a:t>Gefahrenpotentiale (Risikoanalyse) erkennen</a:t>
            </a:r>
          </a:p>
          <a:p>
            <a:r>
              <a:rPr lang="de-DE" sz="2400" i="0" dirty="0">
                <a:solidFill>
                  <a:schemeClr val="tx1"/>
                </a:solidFill>
                <a:effectLst/>
                <a:ea typeface="Times New Roman" panose="02020603050405020304" pitchFamily="18" charset="0"/>
                <a:cs typeface="Times New Roman" panose="02020603050405020304" pitchFamily="18" charset="0"/>
              </a:rPr>
              <a:t>Erfolgsfaktoren für Präventionsarbeit beachten</a:t>
            </a:r>
          </a:p>
          <a:p>
            <a:pPr lvl="1"/>
            <a:r>
              <a:rPr lang="de-DE" i="0" dirty="0">
                <a:solidFill>
                  <a:schemeClr val="tx1"/>
                </a:solidFill>
                <a:ea typeface="Times New Roman" panose="02020603050405020304" pitchFamily="18" charset="0"/>
                <a:cs typeface="Times New Roman" panose="02020603050405020304" pitchFamily="18" charset="0"/>
              </a:rPr>
              <a:t>Transparente Macht-, Entscheidungs- und Kommunikationsstrukturen</a:t>
            </a:r>
          </a:p>
          <a:p>
            <a:pPr lvl="1"/>
            <a:r>
              <a:rPr lang="de-DE" i="0" dirty="0">
                <a:solidFill>
                  <a:schemeClr val="tx1"/>
                </a:solidFill>
                <a:effectLst/>
                <a:ea typeface="Times New Roman" panose="02020603050405020304" pitchFamily="18" charset="0"/>
                <a:cs typeface="Times New Roman" panose="02020603050405020304" pitchFamily="18" charset="0"/>
              </a:rPr>
              <a:t>Sensibilisierung für das Thema</a:t>
            </a:r>
          </a:p>
          <a:p>
            <a:pPr lvl="1"/>
            <a:r>
              <a:rPr lang="de-DE" i="0" dirty="0">
                <a:solidFill>
                  <a:schemeClr val="tx1"/>
                </a:solidFill>
                <a:ea typeface="Times New Roman" panose="02020603050405020304" pitchFamily="18" charset="0"/>
                <a:cs typeface="Times New Roman" panose="02020603050405020304" pitchFamily="18" charset="0"/>
              </a:rPr>
              <a:t>Gemeinsamer Wertekatalog/Verhaltenskodex</a:t>
            </a:r>
          </a:p>
          <a:p>
            <a:pPr lvl="1"/>
            <a:r>
              <a:rPr lang="de-DE" i="0" dirty="0">
                <a:solidFill>
                  <a:schemeClr val="tx1"/>
                </a:solidFill>
                <a:effectLst/>
                <a:ea typeface="Times New Roman" panose="02020603050405020304" pitchFamily="18" charset="0"/>
                <a:cs typeface="Times New Roman" panose="02020603050405020304" pitchFamily="18" charset="0"/>
              </a:rPr>
              <a:t>Achtsamer Umgang miteinander</a:t>
            </a:r>
          </a:p>
          <a:p>
            <a:pPr lvl="1"/>
            <a:r>
              <a:rPr lang="de-DE" i="0" dirty="0">
                <a:solidFill>
                  <a:schemeClr val="tx1"/>
                </a:solidFill>
                <a:ea typeface="Times New Roman" panose="02020603050405020304" pitchFamily="18" charset="0"/>
                <a:cs typeface="Times New Roman" panose="02020603050405020304" pitchFamily="18" charset="0"/>
              </a:rPr>
              <a:t>Reflexion </a:t>
            </a:r>
          </a:p>
          <a:p>
            <a:pPr lvl="1"/>
            <a:r>
              <a:rPr lang="de-DE" i="0" dirty="0">
                <a:solidFill>
                  <a:schemeClr val="tx1"/>
                </a:solidFill>
                <a:effectLst/>
                <a:ea typeface="Times New Roman" panose="02020603050405020304" pitchFamily="18" charset="0"/>
                <a:cs typeface="Times New Roman" panose="02020603050405020304" pitchFamily="18" charset="0"/>
              </a:rPr>
              <a:t>Netzwerk und Austausch mit anderen</a:t>
            </a:r>
          </a:p>
          <a:p>
            <a:pPr lvl="1"/>
            <a:r>
              <a:rPr lang="de-DE" i="0" dirty="0">
                <a:solidFill>
                  <a:schemeClr val="tx1"/>
                </a:solidFill>
                <a:ea typeface="Times New Roman" panose="02020603050405020304" pitchFamily="18" charset="0"/>
                <a:cs typeface="Times New Roman" panose="02020603050405020304" pitchFamily="18" charset="0"/>
              </a:rPr>
              <a:t>Handlungssicherheit</a:t>
            </a:r>
            <a:endParaRPr lang="de-DE" i="0" dirty="0">
              <a:solidFill>
                <a:schemeClr val="tx1"/>
              </a:solidFill>
              <a:effectLst/>
              <a:ea typeface="Times New Roman" panose="02020603050405020304" pitchFamily="18" charset="0"/>
              <a:cs typeface="Times New Roman" panose="02020603050405020304" pitchFamily="18" charset="0"/>
            </a:endParaRPr>
          </a:p>
          <a:p>
            <a:pPr lvl="1"/>
            <a:endParaRPr lang="de-DE" i="0" dirty="0">
              <a:solidFill>
                <a:schemeClr val="tx1"/>
              </a:solidFill>
              <a:effectLst/>
              <a:latin typeface="Open Sans Light" panose="020B0306030504020204" pitchFamily="34" charset="0"/>
              <a:ea typeface="Times New Roman" panose="02020603050405020304" pitchFamily="18" charset="0"/>
              <a:cs typeface="Times New Roman" panose="02020603050405020304" pitchFamily="18" charset="0"/>
            </a:endParaRPr>
          </a:p>
          <a:p>
            <a:endParaRPr lang="de-DE" i="0" dirty="0">
              <a:effectLst/>
              <a:latin typeface="Open Sans Light" panose="020B0306030504020204" pitchFamily="34" charset="0"/>
              <a:ea typeface="Times New Roman" panose="02020603050405020304" pitchFamily="18" charset="0"/>
              <a:cs typeface="Times New Roman" panose="02020603050405020304" pitchFamily="18" charset="0"/>
            </a:endParaRPr>
          </a:p>
          <a:p>
            <a:endParaRPr lang="de-DE" dirty="0"/>
          </a:p>
        </p:txBody>
      </p:sp>
    </p:spTree>
    <p:extLst>
      <p:ext uri="{BB962C8B-B14F-4D97-AF65-F5344CB8AC3E}">
        <p14:creationId xmlns:p14="http://schemas.microsoft.com/office/powerpoint/2010/main" val="4265772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lstStyle/>
          <a:p>
            <a:pPr algn="ctr"/>
            <a:r>
              <a:rPr lang="de-DE" dirty="0"/>
              <a:t>Der*die Chorleiter*in und ein*e Sänger*in haben eine Beziehung.</a:t>
            </a:r>
          </a:p>
        </p:txBody>
      </p:sp>
    </p:spTree>
    <p:extLst>
      <p:ext uri="{BB962C8B-B14F-4D97-AF65-F5344CB8AC3E}">
        <p14:creationId xmlns:p14="http://schemas.microsoft.com/office/powerpoint/2010/main" val="1673412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CFE39CA-F3C4-440F-BA62-F1658CF51A2F}"/>
              </a:ext>
            </a:extLst>
          </p:cNvPr>
          <p:cNvSpPr>
            <a:spLocks noGrp="1"/>
          </p:cNvSpPr>
          <p:nvPr>
            <p:ph type="title"/>
          </p:nvPr>
        </p:nvSpPr>
        <p:spPr/>
        <p:txBody>
          <a:bodyPr>
            <a:normAutofit/>
          </a:bodyPr>
          <a:lstStyle/>
          <a:p>
            <a:r>
              <a:rPr lang="de-DE" cap="small" dirty="0"/>
              <a:t>Fahrplan für Präventionsarbeit</a:t>
            </a:r>
          </a:p>
        </p:txBody>
      </p:sp>
      <p:sp>
        <p:nvSpPr>
          <p:cNvPr id="5" name="Inhaltsplatzhalter 4">
            <a:extLst>
              <a:ext uri="{FF2B5EF4-FFF2-40B4-BE49-F238E27FC236}">
                <a16:creationId xmlns:a16="http://schemas.microsoft.com/office/drawing/2014/main" id="{16B99084-F763-4E46-A21F-4F3C42FC5052}"/>
              </a:ext>
            </a:extLst>
          </p:cNvPr>
          <p:cNvSpPr>
            <a:spLocks noGrp="1"/>
          </p:cNvSpPr>
          <p:nvPr>
            <p:ph idx="1"/>
          </p:nvPr>
        </p:nvSpPr>
        <p:spPr>
          <a:xfrm>
            <a:off x="1371600" y="2285999"/>
            <a:ext cx="9601200" cy="4194699"/>
          </a:xfrm>
        </p:spPr>
        <p:txBody>
          <a:bodyPr>
            <a:normAutofit/>
          </a:bodyPr>
          <a:lstStyle/>
          <a:p>
            <a:pPr>
              <a:spcAft>
                <a:spcPts val="800"/>
              </a:spcAft>
            </a:pPr>
            <a:r>
              <a:rPr lang="de-DE" sz="2400" i="0" dirty="0">
                <a:solidFill>
                  <a:schemeClr val="tx1"/>
                </a:solidFill>
                <a:effectLst/>
                <a:ea typeface="Times New Roman" panose="02020603050405020304" pitchFamily="18" charset="0"/>
                <a:cs typeface="Times New Roman" panose="02020603050405020304" pitchFamily="18" charset="0"/>
              </a:rPr>
              <a:t>Schutzkonzept enthält </a:t>
            </a:r>
            <a:r>
              <a:rPr lang="de-DE" sz="2400" i="0" dirty="0" err="1">
                <a:solidFill>
                  <a:schemeClr val="tx1"/>
                </a:solidFill>
                <a:effectLst/>
                <a:ea typeface="Times New Roman" panose="02020603050405020304" pitchFamily="18" charset="0"/>
                <a:cs typeface="Times New Roman" panose="02020603050405020304" pitchFamily="18" charset="0"/>
              </a:rPr>
              <a:t>u.A.</a:t>
            </a:r>
            <a:r>
              <a:rPr lang="de-DE" sz="2400" i="0" dirty="0">
                <a:solidFill>
                  <a:schemeClr val="tx1"/>
                </a:solidFill>
                <a:effectLst/>
                <a:ea typeface="Times New Roman" panose="02020603050405020304" pitchFamily="18" charset="0"/>
                <a:cs typeface="Times New Roman" panose="02020603050405020304" pitchFamily="18" charset="0"/>
              </a:rPr>
              <a:t> Antworten auf folgende Fragen: </a:t>
            </a:r>
          </a:p>
          <a:p>
            <a:pPr lvl="1">
              <a:spcAft>
                <a:spcPts val="800"/>
              </a:spcAft>
            </a:pPr>
            <a:r>
              <a:rPr lang="de-DE" i="0" dirty="0">
                <a:solidFill>
                  <a:schemeClr val="tx1"/>
                </a:solidFill>
                <a:effectLst/>
                <a:ea typeface="Times New Roman" panose="02020603050405020304" pitchFamily="18" charset="0"/>
                <a:cs typeface="Times New Roman" panose="02020603050405020304" pitchFamily="18" charset="0"/>
              </a:rPr>
              <a:t>Was passiert im Fall der Fälle? Wie sind die Beschwerdewege? Ab wann kann/sollte ich tätig werden?</a:t>
            </a:r>
          </a:p>
          <a:p>
            <a:pPr lvl="1">
              <a:spcAft>
                <a:spcPts val="800"/>
              </a:spcAft>
            </a:pPr>
            <a:r>
              <a:rPr lang="de-DE" i="0" dirty="0">
                <a:solidFill>
                  <a:schemeClr val="tx1"/>
                </a:solidFill>
                <a:effectLst/>
                <a:ea typeface="Times New Roman" panose="02020603050405020304" pitchFamily="18" charset="0"/>
                <a:cs typeface="Times New Roman" panose="02020603050405020304" pitchFamily="18" charset="0"/>
              </a:rPr>
              <a:t>Wer sind meine </a:t>
            </a:r>
            <a:r>
              <a:rPr lang="de-DE" i="0" dirty="0" err="1">
                <a:solidFill>
                  <a:schemeClr val="tx1"/>
                </a:solidFill>
                <a:effectLst/>
                <a:ea typeface="Times New Roman" panose="02020603050405020304" pitchFamily="18" charset="0"/>
                <a:cs typeface="Times New Roman" panose="02020603050405020304" pitchFamily="18" charset="0"/>
              </a:rPr>
              <a:t>Ansprechpartner:innen</a:t>
            </a:r>
            <a:r>
              <a:rPr lang="de-DE" i="0" dirty="0">
                <a:solidFill>
                  <a:schemeClr val="tx1"/>
                </a:solidFill>
                <a:effectLst/>
                <a:ea typeface="Times New Roman" panose="02020603050405020304" pitchFamily="18" charset="0"/>
                <a:cs typeface="Times New Roman" panose="02020603050405020304" pitchFamily="18" charset="0"/>
              </a:rPr>
              <a:t>?</a:t>
            </a:r>
          </a:p>
          <a:p>
            <a:pPr lvl="1">
              <a:spcAft>
                <a:spcPts val="800"/>
              </a:spcAft>
            </a:pPr>
            <a:r>
              <a:rPr lang="de-DE" i="0" dirty="0">
                <a:solidFill>
                  <a:schemeClr val="tx1"/>
                </a:solidFill>
                <a:effectLst/>
                <a:ea typeface="Times New Roman" panose="02020603050405020304" pitchFamily="18" charset="0"/>
                <a:cs typeface="Times New Roman" panose="02020603050405020304" pitchFamily="18" charset="0"/>
              </a:rPr>
              <a:t>Wie initiiert man die Präventionsarbeit bei neuen Mitgliedern</a:t>
            </a:r>
          </a:p>
          <a:p>
            <a:pPr lvl="1"/>
            <a:endParaRPr lang="de-DE" i="0" dirty="0">
              <a:solidFill>
                <a:schemeClr val="tx1"/>
              </a:solidFill>
              <a:effectLst/>
              <a:latin typeface="Open Sans Light" panose="020B0306030504020204" pitchFamily="34" charset="0"/>
              <a:ea typeface="Times New Roman" panose="02020603050405020304" pitchFamily="18" charset="0"/>
              <a:cs typeface="Times New Roman" panose="02020603050405020304" pitchFamily="18" charset="0"/>
            </a:endParaRPr>
          </a:p>
          <a:p>
            <a:endParaRPr lang="de-DE" i="0" dirty="0">
              <a:effectLst/>
              <a:latin typeface="Open Sans Light" panose="020B0306030504020204" pitchFamily="34" charset="0"/>
              <a:ea typeface="Times New Roman" panose="02020603050405020304" pitchFamily="18" charset="0"/>
              <a:cs typeface="Times New Roman" panose="02020603050405020304" pitchFamily="18" charset="0"/>
            </a:endParaRPr>
          </a:p>
          <a:p>
            <a:endParaRPr lang="de-DE" dirty="0"/>
          </a:p>
        </p:txBody>
      </p:sp>
    </p:spTree>
    <p:extLst>
      <p:ext uri="{BB962C8B-B14F-4D97-AF65-F5344CB8AC3E}">
        <p14:creationId xmlns:p14="http://schemas.microsoft.com/office/powerpoint/2010/main" val="2070693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CFE39CA-F3C4-440F-BA62-F1658CF51A2F}"/>
              </a:ext>
            </a:extLst>
          </p:cNvPr>
          <p:cNvSpPr>
            <a:spLocks noGrp="1"/>
          </p:cNvSpPr>
          <p:nvPr>
            <p:ph type="title"/>
          </p:nvPr>
        </p:nvSpPr>
        <p:spPr/>
        <p:txBody>
          <a:bodyPr>
            <a:normAutofit/>
          </a:bodyPr>
          <a:lstStyle/>
          <a:p>
            <a:r>
              <a:rPr lang="de-DE" cap="small" dirty="0"/>
              <a:t>Interventionsplan</a:t>
            </a:r>
          </a:p>
        </p:txBody>
      </p:sp>
      <p:sp>
        <p:nvSpPr>
          <p:cNvPr id="5" name="Inhaltsplatzhalter 4">
            <a:extLst>
              <a:ext uri="{FF2B5EF4-FFF2-40B4-BE49-F238E27FC236}">
                <a16:creationId xmlns:a16="http://schemas.microsoft.com/office/drawing/2014/main" id="{16B99084-F763-4E46-A21F-4F3C42FC5052}"/>
              </a:ext>
            </a:extLst>
          </p:cNvPr>
          <p:cNvSpPr>
            <a:spLocks noGrp="1"/>
          </p:cNvSpPr>
          <p:nvPr>
            <p:ph idx="1"/>
          </p:nvPr>
        </p:nvSpPr>
        <p:spPr/>
        <p:txBody>
          <a:bodyPr>
            <a:normAutofit/>
          </a:bodyPr>
          <a:lstStyle/>
          <a:p>
            <a:r>
              <a:rPr lang="de-DE" sz="2400" dirty="0"/>
              <a:t>Hilfe von außen hinzu ziehen (z.B. durch Präventionshilfestellen in der Umgebung)</a:t>
            </a:r>
          </a:p>
          <a:p>
            <a:pPr lvl="1"/>
            <a:r>
              <a:rPr lang="de-DE" i="0" dirty="0"/>
              <a:t>Bsp. Köln: Lobby für Mädchen e.V., Erzbistum Köln, Frauen helfen Frauen e.V. (Ortsverein), Sozialdienst Katholischer Männer e.V. </a:t>
            </a:r>
          </a:p>
          <a:p>
            <a:pPr lvl="1"/>
            <a:r>
              <a:rPr lang="de-DE" b="1" i="0" dirty="0">
                <a:solidFill>
                  <a:schemeClr val="accent6">
                    <a:lumMod val="75000"/>
                  </a:schemeClr>
                </a:solidFill>
              </a:rPr>
              <a:t>WICHTIG</a:t>
            </a:r>
            <a:r>
              <a:rPr lang="de-DE" i="0" dirty="0"/>
              <a:t>: Nicht die Notfallkontaktdaten nutzen, die sind für Betroffene</a:t>
            </a:r>
          </a:p>
          <a:p>
            <a:r>
              <a:rPr lang="de-DE" sz="2400" dirty="0"/>
              <a:t>Vorschläge für Handlungsstrategien in der Materialsammlung </a:t>
            </a:r>
            <a:endParaRPr lang="de-DE" sz="2400" i="0" dirty="0"/>
          </a:p>
        </p:txBody>
      </p:sp>
    </p:spTree>
    <p:extLst>
      <p:ext uri="{BB962C8B-B14F-4D97-AF65-F5344CB8AC3E}">
        <p14:creationId xmlns:p14="http://schemas.microsoft.com/office/powerpoint/2010/main" val="35244795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D605C-4829-4425-B307-5029456CB4A4}"/>
              </a:ext>
            </a:extLst>
          </p:cNvPr>
          <p:cNvSpPr>
            <a:spLocks noGrp="1"/>
          </p:cNvSpPr>
          <p:nvPr>
            <p:ph type="title"/>
          </p:nvPr>
        </p:nvSpPr>
        <p:spPr>
          <a:xfrm>
            <a:off x="1371600" y="2279619"/>
            <a:ext cx="9601200" cy="2298762"/>
          </a:xfrm>
        </p:spPr>
        <p:txBody>
          <a:bodyPr>
            <a:normAutofit fontScale="90000"/>
          </a:bodyPr>
          <a:lstStyle/>
          <a:p>
            <a:r>
              <a:rPr lang="de-DE" dirty="0"/>
              <a:t>In meinem Chor sind Prävention und Intervention sexualisierter Gewalt als grundsätzliches Prinzip in das Leitbild und/oder die Vereinssatzung integriert.</a:t>
            </a:r>
          </a:p>
        </p:txBody>
      </p:sp>
    </p:spTree>
    <p:extLst>
      <p:ext uri="{BB962C8B-B14F-4D97-AF65-F5344CB8AC3E}">
        <p14:creationId xmlns:p14="http://schemas.microsoft.com/office/powerpoint/2010/main" val="4107468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D605C-4829-4425-B307-5029456CB4A4}"/>
              </a:ext>
            </a:extLst>
          </p:cNvPr>
          <p:cNvSpPr>
            <a:spLocks noGrp="1"/>
          </p:cNvSpPr>
          <p:nvPr>
            <p:ph type="title"/>
          </p:nvPr>
        </p:nvSpPr>
        <p:spPr>
          <a:xfrm>
            <a:off x="1371600" y="2213037"/>
            <a:ext cx="9601200" cy="2431927"/>
          </a:xfrm>
        </p:spPr>
        <p:txBody>
          <a:bodyPr>
            <a:normAutofit fontScale="90000"/>
          </a:bodyPr>
          <a:lstStyle/>
          <a:p>
            <a:r>
              <a:rPr lang="de-DE" dirty="0"/>
              <a:t>In meinem Chor gibt es eine öffentlich bekannte Ansprechperson oder eine*n Beauftragte*n für die Prävention sexualisierter Gewalt. </a:t>
            </a:r>
          </a:p>
        </p:txBody>
      </p:sp>
    </p:spTree>
    <p:extLst>
      <p:ext uri="{BB962C8B-B14F-4D97-AF65-F5344CB8AC3E}">
        <p14:creationId xmlns:p14="http://schemas.microsoft.com/office/powerpoint/2010/main" val="98139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D605C-4829-4425-B307-5029456CB4A4}"/>
              </a:ext>
            </a:extLst>
          </p:cNvPr>
          <p:cNvSpPr>
            <a:spLocks noGrp="1"/>
          </p:cNvSpPr>
          <p:nvPr>
            <p:ph type="title"/>
          </p:nvPr>
        </p:nvSpPr>
        <p:spPr>
          <a:xfrm>
            <a:off x="1371600" y="2281839"/>
            <a:ext cx="9601200" cy="2294323"/>
          </a:xfrm>
        </p:spPr>
        <p:txBody>
          <a:bodyPr>
            <a:normAutofit fontScale="90000"/>
          </a:bodyPr>
          <a:lstStyle/>
          <a:p>
            <a:r>
              <a:rPr lang="de-DE" dirty="0"/>
              <a:t>Bei Neueinstellungen, neuen Mitgliedern oder Vorstandswechseln wird das Präventionskonzept bei der Aufnahme berücksichtigt. </a:t>
            </a:r>
          </a:p>
        </p:txBody>
      </p:sp>
    </p:spTree>
    <p:extLst>
      <p:ext uri="{BB962C8B-B14F-4D97-AF65-F5344CB8AC3E}">
        <p14:creationId xmlns:p14="http://schemas.microsoft.com/office/powerpoint/2010/main" val="15850553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D605C-4829-4425-B307-5029456CB4A4}"/>
              </a:ext>
            </a:extLst>
          </p:cNvPr>
          <p:cNvSpPr>
            <a:spLocks noGrp="1"/>
          </p:cNvSpPr>
          <p:nvPr>
            <p:ph type="title"/>
          </p:nvPr>
        </p:nvSpPr>
        <p:spPr>
          <a:xfrm>
            <a:off x="1371600" y="2565924"/>
            <a:ext cx="9601200" cy="1726152"/>
          </a:xfrm>
        </p:spPr>
        <p:txBody>
          <a:bodyPr>
            <a:normAutofit fontScale="90000"/>
          </a:bodyPr>
          <a:lstStyle/>
          <a:p>
            <a:r>
              <a:rPr lang="de-DE" dirty="0"/>
              <a:t>Unser Chor hat einen gemeinsamen Verhaltenskodex, den alle Sänger*innen &amp; die Chorleitung unterscheiben müssen.</a:t>
            </a:r>
          </a:p>
        </p:txBody>
      </p:sp>
    </p:spTree>
    <p:extLst>
      <p:ext uri="{BB962C8B-B14F-4D97-AF65-F5344CB8AC3E}">
        <p14:creationId xmlns:p14="http://schemas.microsoft.com/office/powerpoint/2010/main" val="2116486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D605C-4829-4425-B307-5029456CB4A4}"/>
              </a:ext>
            </a:extLst>
          </p:cNvPr>
          <p:cNvSpPr>
            <a:spLocks noGrp="1"/>
          </p:cNvSpPr>
          <p:nvPr>
            <p:ph type="title"/>
          </p:nvPr>
        </p:nvSpPr>
        <p:spPr>
          <a:xfrm>
            <a:off x="1371600" y="2508219"/>
            <a:ext cx="9601200" cy="1841562"/>
          </a:xfrm>
        </p:spPr>
        <p:txBody>
          <a:bodyPr>
            <a:normAutofit fontScale="90000"/>
          </a:bodyPr>
          <a:lstStyle/>
          <a:p>
            <a:r>
              <a:rPr lang="de-DE" dirty="0"/>
              <a:t>Unser*e Chor/Vorstand/Chorleitung nimmt regelmäßig an Schulungen zur Prävention sexualisierter Gewalt teil. </a:t>
            </a:r>
          </a:p>
        </p:txBody>
      </p:sp>
    </p:spTree>
    <p:extLst>
      <p:ext uri="{BB962C8B-B14F-4D97-AF65-F5344CB8AC3E}">
        <p14:creationId xmlns:p14="http://schemas.microsoft.com/office/powerpoint/2010/main" val="28024151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D605C-4829-4425-B307-5029456CB4A4}"/>
              </a:ext>
            </a:extLst>
          </p:cNvPr>
          <p:cNvSpPr>
            <a:spLocks noGrp="1"/>
          </p:cNvSpPr>
          <p:nvPr>
            <p:ph type="title"/>
          </p:nvPr>
        </p:nvSpPr>
        <p:spPr>
          <a:xfrm>
            <a:off x="1295400" y="1842255"/>
            <a:ext cx="9601200" cy="3173490"/>
          </a:xfrm>
        </p:spPr>
        <p:txBody>
          <a:bodyPr>
            <a:noAutofit/>
          </a:bodyPr>
          <a:lstStyle/>
          <a:p>
            <a:r>
              <a:rPr lang="de-DE" sz="3600" b="0" i="0" u="none" strike="noStrike" baseline="0" dirty="0">
                <a:latin typeface="+mn-lt"/>
              </a:rPr>
              <a:t>Unser Chor verfügt über grundsätzliche Regeln zu einem wertschätzenden Umgang mit Nähe und Distanz zwischen Erwachsenen, Erwachsenen und Minderjährigen sowie innerhalb der Gruppe (z. B. bzgl. Körperkontakt, Umkleidesituation, Probenwochenenden etc.).</a:t>
            </a:r>
            <a:endParaRPr lang="de-DE" sz="3600" dirty="0">
              <a:latin typeface="+mn-lt"/>
            </a:endParaRPr>
          </a:p>
        </p:txBody>
      </p:sp>
    </p:spTree>
    <p:extLst>
      <p:ext uri="{BB962C8B-B14F-4D97-AF65-F5344CB8AC3E}">
        <p14:creationId xmlns:p14="http://schemas.microsoft.com/office/powerpoint/2010/main" val="110918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D605C-4829-4425-B307-5029456CB4A4}"/>
              </a:ext>
            </a:extLst>
          </p:cNvPr>
          <p:cNvSpPr>
            <a:spLocks noGrp="1"/>
          </p:cNvSpPr>
          <p:nvPr>
            <p:ph type="title"/>
          </p:nvPr>
        </p:nvSpPr>
        <p:spPr>
          <a:xfrm>
            <a:off x="1371600" y="2246328"/>
            <a:ext cx="9601200" cy="2365344"/>
          </a:xfrm>
        </p:spPr>
        <p:txBody>
          <a:bodyPr>
            <a:normAutofit fontScale="90000"/>
          </a:bodyPr>
          <a:lstStyle/>
          <a:p>
            <a:r>
              <a:rPr lang="de-DE" dirty="0"/>
              <a:t>Unser Chor hat </a:t>
            </a:r>
            <a:r>
              <a:rPr lang="de-DE" b="0" i="0" u="none" strike="noStrike" baseline="0" dirty="0">
                <a:latin typeface="+mn-lt"/>
              </a:rPr>
              <a:t>Leitlinien/einen Interventionsplan zum Umgang mit Verdachts-/Vorfällen bei sexualisierter Gewalt.</a:t>
            </a:r>
            <a:endParaRPr lang="de-DE" dirty="0">
              <a:latin typeface="+mn-lt"/>
            </a:endParaRPr>
          </a:p>
        </p:txBody>
      </p:sp>
    </p:spTree>
    <p:extLst>
      <p:ext uri="{BB962C8B-B14F-4D97-AF65-F5344CB8AC3E}">
        <p14:creationId xmlns:p14="http://schemas.microsoft.com/office/powerpoint/2010/main" val="35392044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D605C-4829-4425-B307-5029456CB4A4}"/>
              </a:ext>
            </a:extLst>
          </p:cNvPr>
          <p:cNvSpPr>
            <a:spLocks noGrp="1"/>
          </p:cNvSpPr>
          <p:nvPr>
            <p:ph type="title"/>
          </p:nvPr>
        </p:nvSpPr>
        <p:spPr>
          <a:xfrm>
            <a:off x="1371600" y="1977640"/>
            <a:ext cx="10820400" cy="2902721"/>
          </a:xfrm>
        </p:spPr>
        <p:txBody>
          <a:bodyPr>
            <a:normAutofit fontScale="90000"/>
          </a:bodyPr>
          <a:lstStyle/>
          <a:p>
            <a:r>
              <a:rPr lang="de-DE" dirty="0"/>
              <a:t>Unser Chor verfügt über Regelungen zu Sanktionen nach Vorfällen sexualisierter Gewalt (wie z.B. Chor-/Vereinsausschluss)</a:t>
            </a:r>
            <a:br>
              <a:rPr lang="de-DE" dirty="0"/>
            </a:br>
            <a:r>
              <a:rPr lang="de-DE" dirty="0"/>
              <a:t>bzw. Konsequenzen nach Verleumdungsvorfällen.</a:t>
            </a:r>
            <a:endParaRPr lang="de-DE" dirty="0">
              <a:latin typeface="+mn-lt"/>
            </a:endParaRPr>
          </a:p>
        </p:txBody>
      </p:sp>
    </p:spTree>
    <p:extLst>
      <p:ext uri="{BB962C8B-B14F-4D97-AF65-F5344CB8AC3E}">
        <p14:creationId xmlns:p14="http://schemas.microsoft.com/office/powerpoint/2010/main" val="80054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normAutofit fontScale="90000"/>
          </a:bodyPr>
          <a:lstStyle/>
          <a:p>
            <a:pPr algn="ctr"/>
            <a:r>
              <a:rPr lang="de-DE" dirty="0"/>
              <a:t>In der Kneipe nach der Chorprobe versucht ein Chorsänger eine Chorsängerin gegen ihren Willen zu küssen.</a:t>
            </a:r>
          </a:p>
        </p:txBody>
      </p:sp>
    </p:spTree>
    <p:extLst>
      <p:ext uri="{BB962C8B-B14F-4D97-AF65-F5344CB8AC3E}">
        <p14:creationId xmlns:p14="http://schemas.microsoft.com/office/powerpoint/2010/main" val="16742173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166C8F-0BD4-4779-99D5-18BDA99BC3BE}"/>
              </a:ext>
            </a:extLst>
          </p:cNvPr>
          <p:cNvSpPr>
            <a:spLocks noGrp="1"/>
          </p:cNvSpPr>
          <p:nvPr>
            <p:ph type="title"/>
          </p:nvPr>
        </p:nvSpPr>
        <p:spPr>
          <a:xfrm>
            <a:off x="6010183" y="685800"/>
            <a:ext cx="5506903" cy="1485900"/>
          </a:xfrm>
        </p:spPr>
        <p:txBody>
          <a:bodyPr>
            <a:normAutofit/>
          </a:bodyPr>
          <a:lstStyle/>
          <a:p>
            <a:r>
              <a:rPr lang="de-DE" cap="small" dirty="0"/>
              <a:t>Call </a:t>
            </a:r>
            <a:r>
              <a:rPr lang="de-DE" cap="small" dirty="0" err="1"/>
              <a:t>to</a:t>
            </a:r>
            <a:r>
              <a:rPr lang="de-DE" cap="small" dirty="0"/>
              <a:t> Action</a:t>
            </a:r>
          </a:p>
        </p:txBody>
      </p:sp>
      <p:sp>
        <p:nvSpPr>
          <p:cNvPr id="17" name="Rectangle 16">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Graphic 6" descr="Clapper board">
            <a:extLst>
              <a:ext uri="{FF2B5EF4-FFF2-40B4-BE49-F238E27FC236}">
                <a16:creationId xmlns:a16="http://schemas.microsoft.com/office/drawing/2014/main" id="{96F357F2-E05F-402F-B9F5-FAE013DD7F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58221" y="1560146"/>
            <a:ext cx="3737708" cy="3737708"/>
          </a:xfrm>
          <a:prstGeom prst="rect">
            <a:avLst/>
          </a:prstGeom>
        </p:spPr>
      </p:pic>
      <p:sp>
        <p:nvSpPr>
          <p:cNvPr id="3" name="Inhaltsplatzhalter 2">
            <a:extLst>
              <a:ext uri="{FF2B5EF4-FFF2-40B4-BE49-F238E27FC236}">
                <a16:creationId xmlns:a16="http://schemas.microsoft.com/office/drawing/2014/main" id="{00F0C6AF-B5AC-470B-B378-8C773CBD67EA}"/>
              </a:ext>
            </a:extLst>
          </p:cNvPr>
          <p:cNvSpPr>
            <a:spLocks noGrp="1"/>
          </p:cNvSpPr>
          <p:nvPr>
            <p:ph idx="1"/>
          </p:nvPr>
        </p:nvSpPr>
        <p:spPr>
          <a:xfrm>
            <a:off x="6010183" y="2286000"/>
            <a:ext cx="5506903" cy="3581400"/>
          </a:xfrm>
        </p:spPr>
        <p:txBody>
          <a:bodyPr>
            <a:normAutofit/>
          </a:bodyPr>
          <a:lstStyle/>
          <a:p>
            <a:r>
              <a:rPr lang="de-DE" sz="2400" dirty="0"/>
              <a:t>Was nimmst du aus diesem Workshop mit?</a:t>
            </a:r>
          </a:p>
          <a:p>
            <a:r>
              <a:rPr lang="de-DE" sz="2400" dirty="0"/>
              <a:t>Was sind deine nächsten Schritte</a:t>
            </a:r>
          </a:p>
          <a:p>
            <a:endParaRPr lang="de-DE" dirty="0"/>
          </a:p>
          <a:p>
            <a:pPr marL="0" indent="0">
              <a:buNone/>
            </a:pPr>
            <a:r>
              <a:rPr lang="de-DE" dirty="0"/>
              <a:t>Verabredet euch in 2-3er Teams und legt fest, welche Ziele ihr bis zu eurem Treffen erreichen möchtet. </a:t>
            </a:r>
          </a:p>
        </p:txBody>
      </p:sp>
    </p:spTree>
    <p:extLst>
      <p:ext uri="{BB962C8B-B14F-4D97-AF65-F5344CB8AC3E}">
        <p14:creationId xmlns:p14="http://schemas.microsoft.com/office/powerpoint/2010/main" val="4178295952"/>
      </p:ext>
    </p:extLst>
  </p:cSld>
  <p:clrMapOvr>
    <a:overrideClrMapping bg1="dk1" tx1="lt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C1DA2F-F068-4949-ABCE-99621D6D82CC}"/>
              </a:ext>
            </a:extLst>
          </p:cNvPr>
          <p:cNvSpPr>
            <a:spLocks noGrp="1"/>
          </p:cNvSpPr>
          <p:nvPr>
            <p:ph type="title"/>
          </p:nvPr>
        </p:nvSpPr>
        <p:spPr/>
        <p:txBody>
          <a:bodyPr/>
          <a:lstStyle/>
          <a:p>
            <a:r>
              <a:rPr lang="de-DE" dirty="0"/>
              <a:t>Kontakt</a:t>
            </a:r>
          </a:p>
        </p:txBody>
      </p:sp>
      <p:sp>
        <p:nvSpPr>
          <p:cNvPr id="3" name="Inhaltsplatzhalter 2">
            <a:extLst>
              <a:ext uri="{FF2B5EF4-FFF2-40B4-BE49-F238E27FC236}">
                <a16:creationId xmlns:a16="http://schemas.microsoft.com/office/drawing/2014/main" id="{F95647D5-D0BA-47F9-BC27-DF399DB03CD9}"/>
              </a:ext>
            </a:extLst>
          </p:cNvPr>
          <p:cNvSpPr>
            <a:spLocks noGrp="1"/>
          </p:cNvSpPr>
          <p:nvPr>
            <p:ph idx="1"/>
          </p:nvPr>
        </p:nvSpPr>
        <p:spPr/>
        <p:txBody>
          <a:bodyPr>
            <a:normAutofit fontScale="92500" lnSpcReduction="10000"/>
          </a:bodyPr>
          <a:lstStyle/>
          <a:p>
            <a:pPr marL="0" indent="0">
              <a:buNone/>
            </a:pPr>
            <a:r>
              <a:rPr lang="de-DE" sz="2400" b="1" dirty="0"/>
              <a:t>Weiterführendes Material </a:t>
            </a:r>
            <a:r>
              <a:rPr lang="de-DE" sz="2400" dirty="0"/>
              <a:t>als Download unter: </a:t>
            </a:r>
          </a:p>
          <a:p>
            <a:pPr marL="0" indent="0">
              <a:buNone/>
            </a:pPr>
            <a:r>
              <a:rPr lang="de-DE" sz="2400" dirty="0"/>
              <a:t>https://klarahens.de/workshops </a:t>
            </a:r>
          </a:p>
          <a:p>
            <a:pPr marL="0" indent="0">
              <a:buNone/>
            </a:pPr>
            <a:endParaRPr lang="de-DE" sz="2400" dirty="0"/>
          </a:p>
          <a:p>
            <a:pPr marL="0" indent="0">
              <a:buNone/>
            </a:pPr>
            <a:r>
              <a:rPr lang="de-DE" sz="2600" b="1" cap="all" dirty="0"/>
              <a:t>Call </a:t>
            </a:r>
            <a:r>
              <a:rPr lang="de-DE" sz="2600" b="1" cap="all" dirty="0" err="1"/>
              <a:t>to</a:t>
            </a:r>
            <a:r>
              <a:rPr lang="de-DE" sz="2600" b="1" cap="all" dirty="0"/>
              <a:t> Action!</a:t>
            </a:r>
          </a:p>
          <a:p>
            <a:pPr marL="0" indent="0">
              <a:buNone/>
            </a:pPr>
            <a:r>
              <a:rPr lang="de-DE" sz="2400" dirty="0"/>
              <a:t>Präventionsarbeit muss institutionell verankert sein. Daher möchten wir die Chorverbände des Bundes und der Länder auffordern Prävention und Intervention sexualisierter Gewalt in ihre Arbeit zu integrieren. Jede*r, der*die an diesen Forderungen mitarbeiten möchte, ist herzlich eingeladen sich an die folgende Mailadresse zu wenden: </a:t>
            </a:r>
          </a:p>
          <a:p>
            <a:pPr marL="0" indent="0">
              <a:buNone/>
            </a:pPr>
            <a:r>
              <a:rPr lang="de-DE" sz="2400" dirty="0"/>
              <a:t>praevention-chorarbeit@web.de</a:t>
            </a:r>
          </a:p>
          <a:p>
            <a:pPr marL="0" indent="0">
              <a:buNone/>
            </a:pPr>
            <a:endParaRPr lang="de-DE" dirty="0"/>
          </a:p>
        </p:txBody>
      </p:sp>
      <p:sp>
        <p:nvSpPr>
          <p:cNvPr id="4" name="Textplatzhalter 3">
            <a:extLst>
              <a:ext uri="{FF2B5EF4-FFF2-40B4-BE49-F238E27FC236}">
                <a16:creationId xmlns:a16="http://schemas.microsoft.com/office/drawing/2014/main" id="{37C20160-2540-4400-A751-1BFFE3F4A56C}"/>
              </a:ext>
            </a:extLst>
          </p:cNvPr>
          <p:cNvSpPr>
            <a:spLocks noGrp="1"/>
          </p:cNvSpPr>
          <p:nvPr>
            <p:ph type="body" sz="half" idx="2"/>
          </p:nvPr>
        </p:nvSpPr>
        <p:spPr/>
        <p:txBody>
          <a:bodyPr>
            <a:normAutofit fontScale="92500" lnSpcReduction="20000"/>
          </a:bodyPr>
          <a:lstStyle/>
          <a:p>
            <a:pPr>
              <a:spcAft>
                <a:spcPts val="0"/>
              </a:spcAft>
            </a:pPr>
            <a:r>
              <a:rPr lang="de-DE" sz="2000" b="1" dirty="0"/>
              <a:t>Maria Bätzing</a:t>
            </a:r>
          </a:p>
          <a:p>
            <a:pPr>
              <a:spcAft>
                <a:spcPts val="0"/>
              </a:spcAft>
            </a:pPr>
            <a:r>
              <a:rPr lang="de-DE" sz="2000" dirty="0"/>
              <a:t>loesungsraeumefrankfurt.org</a:t>
            </a:r>
          </a:p>
          <a:p>
            <a:pPr>
              <a:spcAft>
                <a:spcPts val="0"/>
              </a:spcAft>
            </a:pPr>
            <a:r>
              <a:rPr lang="de-DE" sz="2000" dirty="0"/>
              <a:t>maria.baetzing@web.de</a:t>
            </a:r>
          </a:p>
          <a:p>
            <a:pPr>
              <a:spcAft>
                <a:spcPts val="0"/>
              </a:spcAft>
            </a:pPr>
            <a:endParaRPr lang="de-DE" sz="2000" dirty="0">
              <a:highlight>
                <a:srgbClr val="FFFF00"/>
              </a:highlight>
            </a:endParaRPr>
          </a:p>
          <a:p>
            <a:pPr>
              <a:lnSpc>
                <a:spcPct val="112000"/>
              </a:lnSpc>
              <a:spcAft>
                <a:spcPts val="0"/>
              </a:spcAft>
            </a:pPr>
            <a:r>
              <a:rPr lang="de-DE" sz="2000" b="1" dirty="0"/>
              <a:t>Klara Hens</a:t>
            </a:r>
          </a:p>
          <a:p>
            <a:pPr>
              <a:lnSpc>
                <a:spcPct val="112000"/>
              </a:lnSpc>
              <a:spcAft>
                <a:spcPts val="0"/>
              </a:spcAft>
            </a:pPr>
            <a:r>
              <a:rPr lang="de-DE" sz="2000" dirty="0"/>
              <a:t>https://klarahens.de</a:t>
            </a:r>
          </a:p>
          <a:p>
            <a:pPr>
              <a:lnSpc>
                <a:spcPct val="112000"/>
              </a:lnSpc>
              <a:spcAft>
                <a:spcPts val="0"/>
              </a:spcAft>
            </a:pPr>
            <a:r>
              <a:rPr lang="de-DE" sz="2000" dirty="0"/>
              <a:t>klara.hens@gmx.de</a:t>
            </a:r>
          </a:p>
          <a:p>
            <a:pPr>
              <a:lnSpc>
                <a:spcPct val="112000"/>
              </a:lnSpc>
              <a:spcAft>
                <a:spcPts val="0"/>
              </a:spcAft>
            </a:pPr>
            <a:endParaRPr lang="de-DE" sz="2000" dirty="0"/>
          </a:p>
          <a:p>
            <a:pPr>
              <a:lnSpc>
                <a:spcPct val="112000"/>
              </a:lnSpc>
              <a:spcAft>
                <a:spcPts val="0"/>
              </a:spcAft>
            </a:pPr>
            <a:r>
              <a:rPr lang="de-DE" sz="2000" b="1" dirty="0"/>
              <a:t>AK Prävention im Chor</a:t>
            </a:r>
          </a:p>
          <a:p>
            <a:pPr>
              <a:lnSpc>
                <a:spcPct val="112000"/>
              </a:lnSpc>
              <a:spcAft>
                <a:spcPts val="0"/>
              </a:spcAft>
            </a:pPr>
            <a:r>
              <a:rPr lang="de-DE" sz="2000" dirty="0"/>
              <a:t>praevention-chorarbeit@web.de</a:t>
            </a:r>
          </a:p>
        </p:txBody>
      </p:sp>
    </p:spTree>
    <p:extLst>
      <p:ext uri="{BB962C8B-B14F-4D97-AF65-F5344CB8AC3E}">
        <p14:creationId xmlns:p14="http://schemas.microsoft.com/office/powerpoint/2010/main" val="32533944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B4500B64-D27E-4515-A5FE-0241589DA3D8}"/>
              </a:ext>
            </a:extLst>
          </p:cNvPr>
          <p:cNvSpPr>
            <a:spLocks noGrp="1"/>
          </p:cNvSpPr>
          <p:nvPr>
            <p:ph type="title"/>
          </p:nvPr>
        </p:nvSpPr>
        <p:spPr/>
        <p:txBody>
          <a:bodyPr/>
          <a:lstStyle/>
          <a:p>
            <a:r>
              <a:rPr lang="de-DE" cap="small" dirty="0"/>
              <a:t>Quellen</a:t>
            </a:r>
          </a:p>
        </p:txBody>
      </p:sp>
      <p:sp>
        <p:nvSpPr>
          <p:cNvPr id="6" name="Inhaltsplatzhalter 5">
            <a:extLst>
              <a:ext uri="{FF2B5EF4-FFF2-40B4-BE49-F238E27FC236}">
                <a16:creationId xmlns:a16="http://schemas.microsoft.com/office/drawing/2014/main" id="{618D2214-A867-496C-8E6A-895778B7CAB7}"/>
              </a:ext>
            </a:extLst>
          </p:cNvPr>
          <p:cNvSpPr>
            <a:spLocks noGrp="1"/>
          </p:cNvSpPr>
          <p:nvPr>
            <p:ph idx="1"/>
          </p:nvPr>
        </p:nvSpPr>
        <p:spPr>
          <a:xfrm>
            <a:off x="1371600" y="1638300"/>
            <a:ext cx="9601200" cy="5037708"/>
          </a:xfrm>
        </p:spPr>
        <p:txBody>
          <a:bodyPr>
            <a:normAutofit fontScale="92500" lnSpcReduction="20000"/>
          </a:bodyPr>
          <a:lstStyle/>
          <a:p>
            <a:pPr marL="0" indent="0">
              <a:buNone/>
            </a:pPr>
            <a:endParaRPr lang="de-DE" sz="1800" b="1" u="sng" dirty="0">
              <a:solidFill>
                <a:srgbClr val="0000FF"/>
              </a:solidFill>
              <a:effectLst/>
              <a:latin typeface="Verdana" panose="020B0604030504040204" pitchFamily="34" charset="0"/>
              <a:ea typeface="Times New Roman" panose="02020603050405020304" pitchFamily="18" charset="0"/>
              <a:hlinkClick r:id="rId2"/>
            </a:endParaRPr>
          </a:p>
          <a:p>
            <a:pPr marL="0" indent="0">
              <a:buNone/>
            </a:pPr>
            <a:r>
              <a:rPr lang="de-DE" sz="2400" u="sng" dirty="0">
                <a:solidFill>
                  <a:srgbClr val="0000FF"/>
                </a:solidFill>
                <a:effectLst/>
                <a:ea typeface="Times New Roman" panose="02020603050405020304" pitchFamily="18" charset="0"/>
                <a:hlinkClick r:id="rId2"/>
              </a:rPr>
              <a:t>https://www.bmfsfj.de/resource/blob/94200/d0576c5a115baf675b5f75e7ab2d56b0/lebenssituation-sicherheit-und-gesundheit-von-frauen-in-deutschland-data.pdf</a:t>
            </a:r>
            <a:endParaRPr lang="de-DE" sz="2400" dirty="0">
              <a:effectLst/>
              <a:ea typeface="Calibri" panose="020F0502020204030204" pitchFamily="34" charset="0"/>
            </a:endParaRPr>
          </a:p>
          <a:p>
            <a:pPr marL="0" indent="0">
              <a:buNone/>
            </a:pPr>
            <a:r>
              <a:rPr lang="de-DE" sz="2400" u="sng" dirty="0">
                <a:solidFill>
                  <a:srgbClr val="0000FF"/>
                </a:solidFill>
                <a:effectLst/>
                <a:ea typeface="Times New Roman" panose="02020603050405020304" pitchFamily="18" charset="0"/>
                <a:hlinkClick r:id="rId3"/>
              </a:rPr>
              <a:t>https://www.bka.de/DE/AktuelleInformationen/StatistikenLagebilder/PolizeilicheKriminalstatistik/PKS2019/InteraktiveKarten/04VergewaltigungSexNoetigung/04_VergewaltigungSexNoetigung_node.html</a:t>
            </a:r>
            <a:r>
              <a:rPr lang="de-DE" sz="2400" dirty="0">
                <a:effectLst/>
                <a:ea typeface="Times New Roman" panose="02020603050405020304" pitchFamily="18" charset="0"/>
              </a:rPr>
              <a:t> </a:t>
            </a:r>
            <a:endParaRPr lang="de-DE" sz="2400" dirty="0">
              <a:effectLst/>
              <a:ea typeface="Calibri" panose="020F0502020204030204" pitchFamily="34" charset="0"/>
            </a:endParaRPr>
          </a:p>
          <a:p>
            <a:pPr marL="0" indent="0">
              <a:buNone/>
            </a:pPr>
            <a:r>
              <a:rPr lang="de-DE" sz="2400" u="sng" dirty="0">
                <a:solidFill>
                  <a:srgbClr val="0000FF"/>
                </a:solidFill>
                <a:effectLst/>
                <a:ea typeface="Times New Roman" panose="02020603050405020304" pitchFamily="18" charset="0"/>
                <a:hlinkClick r:id="rId4"/>
              </a:rPr>
              <a:t>https://www.frauenrechte.de/images/downloads/hgewalt/Sexuelle-Gewalt-in-Deutschland.pdf</a:t>
            </a:r>
            <a:endParaRPr lang="de-DE" sz="2400" u="sng" dirty="0">
              <a:solidFill>
                <a:srgbClr val="0000FF"/>
              </a:solidFill>
              <a:effectLst/>
              <a:ea typeface="Times New Roman" panose="02020603050405020304" pitchFamily="18" charset="0"/>
            </a:endParaRPr>
          </a:p>
          <a:p>
            <a:pPr marL="0" indent="0">
              <a:buNone/>
            </a:pPr>
            <a:r>
              <a:rPr lang="de-DE" sz="2600" dirty="0">
                <a:hlinkClick r:id="rId5"/>
              </a:rPr>
              <a:t>https://www.erzbistum-koeln.de/rat_und_hilfe/sexualisierte-gewalt/praevention/</a:t>
            </a:r>
            <a:endParaRPr lang="de-DE" sz="2600" dirty="0"/>
          </a:p>
          <a:p>
            <a:pPr marL="0" indent="0">
              <a:buNone/>
            </a:pPr>
            <a:r>
              <a:rPr lang="de-DE" sz="2600" dirty="0">
                <a:hlinkClick r:id="rId6"/>
              </a:rPr>
              <a:t>https://www.dsj.de/kinderschutz/forschungsprojekt-safe-sport/</a:t>
            </a:r>
            <a:endParaRPr lang="de-DE" sz="2600" dirty="0"/>
          </a:p>
          <a:p>
            <a:pPr marL="0" indent="0">
              <a:buNone/>
            </a:pPr>
            <a:endParaRPr lang="de-DE" sz="2600" dirty="0"/>
          </a:p>
          <a:p>
            <a:pPr marL="0" indent="0">
              <a:buNone/>
            </a:pPr>
            <a:r>
              <a:rPr lang="de-DE" sz="2600" dirty="0"/>
              <a:t>	Weiterführendes Material unter </a:t>
            </a:r>
            <a:r>
              <a:rPr lang="de-DE" sz="2600" dirty="0">
                <a:hlinkClick r:id="rId7"/>
              </a:rPr>
              <a:t>https://klarahens.de/workshops</a:t>
            </a:r>
            <a:r>
              <a:rPr lang="de-DE" sz="2600" dirty="0"/>
              <a:t> 	</a:t>
            </a:r>
            <a:r>
              <a:rPr lang="de-DE" sz="2600" i="1" dirty="0"/>
              <a:t>Prävention sexualisierter Gewalt in der Chorarbeit</a:t>
            </a:r>
          </a:p>
          <a:p>
            <a:pPr marL="0" indent="0">
              <a:buNone/>
            </a:pPr>
            <a:endParaRPr lang="de-DE" dirty="0"/>
          </a:p>
        </p:txBody>
      </p:sp>
      <p:pic>
        <p:nvPicPr>
          <p:cNvPr id="8" name="Grafik 7" descr="Bücher Silhouette">
            <a:extLst>
              <a:ext uri="{FF2B5EF4-FFF2-40B4-BE49-F238E27FC236}">
                <a16:creationId xmlns:a16="http://schemas.microsoft.com/office/drawing/2014/main" id="{376A1547-CAAC-44C0-B207-EF02EF793BB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371600" y="5761608"/>
            <a:ext cx="914400" cy="914400"/>
          </a:xfrm>
          <a:prstGeom prst="rect">
            <a:avLst/>
          </a:prstGeom>
        </p:spPr>
      </p:pic>
    </p:spTree>
    <p:extLst>
      <p:ext uri="{BB962C8B-B14F-4D97-AF65-F5344CB8AC3E}">
        <p14:creationId xmlns:p14="http://schemas.microsoft.com/office/powerpoint/2010/main" val="964919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lstStyle/>
          <a:p>
            <a:pPr algn="ctr"/>
            <a:r>
              <a:rPr lang="de-DE" dirty="0"/>
              <a:t>Ein*e Sänger*in weint in der Probe.</a:t>
            </a:r>
          </a:p>
        </p:txBody>
      </p:sp>
    </p:spTree>
    <p:extLst>
      <p:ext uri="{BB962C8B-B14F-4D97-AF65-F5344CB8AC3E}">
        <p14:creationId xmlns:p14="http://schemas.microsoft.com/office/powerpoint/2010/main" val="636937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lstStyle/>
          <a:p>
            <a:pPr algn="ctr"/>
            <a:r>
              <a:rPr lang="de-DE" dirty="0"/>
              <a:t>Im Konzert greift ein Chorsänger einer Chorsängerin unter den Rock.</a:t>
            </a:r>
          </a:p>
        </p:txBody>
      </p:sp>
    </p:spTree>
    <p:extLst>
      <p:ext uri="{BB962C8B-B14F-4D97-AF65-F5344CB8AC3E}">
        <p14:creationId xmlns:p14="http://schemas.microsoft.com/office/powerpoint/2010/main" val="90991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lstStyle/>
          <a:p>
            <a:pPr algn="ctr"/>
            <a:r>
              <a:rPr lang="de-DE" dirty="0"/>
              <a:t>Vor dem Konzert ziehen sich alle um. Es gibt dafür nur einen Raum.</a:t>
            </a:r>
          </a:p>
        </p:txBody>
      </p:sp>
    </p:spTree>
    <p:extLst>
      <p:ext uri="{BB962C8B-B14F-4D97-AF65-F5344CB8AC3E}">
        <p14:creationId xmlns:p14="http://schemas.microsoft.com/office/powerpoint/2010/main" val="2462507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normAutofit fontScale="90000"/>
          </a:bodyPr>
          <a:lstStyle/>
          <a:p>
            <a:pPr algn="ctr"/>
            <a:r>
              <a:rPr lang="de-DE" dirty="0"/>
              <a:t>Auf der Chorfahrt: Am Abend kommt ein*e Sänger*in mit auf ein fremdes Zimmer.</a:t>
            </a:r>
          </a:p>
        </p:txBody>
      </p:sp>
    </p:spTree>
    <p:extLst>
      <p:ext uri="{BB962C8B-B14F-4D97-AF65-F5344CB8AC3E}">
        <p14:creationId xmlns:p14="http://schemas.microsoft.com/office/powerpoint/2010/main" val="3707918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AC67760-09A6-4273-A931-A7C70EE1F2D9}"/>
              </a:ext>
            </a:extLst>
          </p:cNvPr>
          <p:cNvSpPr>
            <a:spLocks noGrp="1"/>
          </p:cNvSpPr>
          <p:nvPr>
            <p:ph type="title"/>
          </p:nvPr>
        </p:nvSpPr>
        <p:spPr>
          <a:xfrm>
            <a:off x="1371600" y="2686050"/>
            <a:ext cx="9601200" cy="1485900"/>
          </a:xfrm>
        </p:spPr>
        <p:txBody>
          <a:bodyPr>
            <a:normAutofit fontScale="90000"/>
          </a:bodyPr>
          <a:lstStyle/>
          <a:p>
            <a:pPr algn="ctr"/>
            <a:r>
              <a:rPr lang="de-DE" dirty="0"/>
              <a:t>Die Kleidungsbeauftragten bitten darum, dass die Frauen* im Konzert möglichst viel Haut zeigen.</a:t>
            </a:r>
          </a:p>
        </p:txBody>
      </p:sp>
    </p:spTree>
    <p:extLst>
      <p:ext uri="{BB962C8B-B14F-4D97-AF65-F5344CB8AC3E}">
        <p14:creationId xmlns:p14="http://schemas.microsoft.com/office/powerpoint/2010/main" val="1190032991"/>
      </p:ext>
    </p:extLst>
  </p:cSld>
  <p:clrMapOvr>
    <a:masterClrMapping/>
  </p:clrMapOvr>
</p:sld>
</file>

<file path=ppt/theme/theme1.xml><?xml version="1.0" encoding="utf-8"?>
<a:theme xmlns:a="http://schemas.openxmlformats.org/drawingml/2006/main" name="Ausschnitt">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TM10001105[[fn=Ausschnitt]]</Template>
  <TotalTime>0</TotalTime>
  <Words>1299</Words>
  <Application>Microsoft Office PowerPoint</Application>
  <PresentationFormat>Breitbild</PresentationFormat>
  <Paragraphs>149</Paragraphs>
  <Slides>42</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42</vt:i4>
      </vt:variant>
    </vt:vector>
  </HeadingPairs>
  <TitlesOfParts>
    <vt:vector size="47" baseType="lpstr">
      <vt:lpstr>Calibri</vt:lpstr>
      <vt:lpstr>Franklin Gothic Book</vt:lpstr>
      <vt:lpstr>Open Sans Light</vt:lpstr>
      <vt:lpstr>Verdana</vt:lpstr>
      <vt:lpstr>Ausschnitt</vt:lpstr>
      <vt:lpstr>Prävention sexualisierter Gewalt in der Chorarbeit</vt:lpstr>
      <vt:lpstr>Der*die Chorleiter*in und ein*e Sänger*in haben eine Affäre.</vt:lpstr>
      <vt:lpstr>Der*die Chorleiter*in und ein*e Sänger*in haben eine Beziehung.</vt:lpstr>
      <vt:lpstr>In der Kneipe nach der Chorprobe versucht ein Chorsänger eine Chorsängerin gegen ihren Willen zu küssen.</vt:lpstr>
      <vt:lpstr>Ein*e Sänger*in weint in der Probe.</vt:lpstr>
      <vt:lpstr>Im Konzert greift ein Chorsänger einer Chorsängerin unter den Rock.</vt:lpstr>
      <vt:lpstr>Vor dem Konzert ziehen sich alle um. Es gibt dafür nur einen Raum.</vt:lpstr>
      <vt:lpstr>Auf der Chorfahrt: Am Abend kommt ein*e Sänger*in mit auf ein fremdes Zimmer.</vt:lpstr>
      <vt:lpstr>Die Kleidungsbeauftragten bitten darum, dass die Frauen* im Konzert möglichst viel Haut zeigen.</vt:lpstr>
      <vt:lpstr>Die Kleidungsbauftragten bitten darum, dass die Frauen* im Konzert Röcke, die Männer* Hosen tragen.</vt:lpstr>
      <vt:lpstr>Die Chorleitung bittet eine*n Chorsänger*in immer wieder, alleine zu singen.</vt:lpstr>
      <vt:lpstr>Die Chorleitung spricht ein*er Sänger*in gegenüber übermäßiges Lob aus.</vt:lpstr>
      <vt:lpstr>Die Chorleitung wird ein*er Sänger*in gegenüber grundlos ausfällig.</vt:lpstr>
      <vt:lpstr>Ein*e Sänger*in wird der Chorleitung gegenüber grundlos ausfällig.</vt:lpstr>
      <vt:lpstr>Begriffsklärung 1</vt:lpstr>
      <vt:lpstr>Begriffsklärung 2</vt:lpstr>
      <vt:lpstr>Klarstellung: Sexuelle Belästigung ist verboten</vt:lpstr>
      <vt:lpstr>Im Arbeitskontext ist der Schutz noch weitreichender</vt:lpstr>
      <vt:lpstr>Wie ist es in der Chorarbeit?</vt:lpstr>
      <vt:lpstr>Wie verbreitet ist das Problem? Wer ist betroffen?</vt:lpstr>
      <vt:lpstr>Wie verbreitet ist das Problem? Wer ist betroffen?</vt:lpstr>
      <vt:lpstr>Allgemeine Eigenschaften von Machtmissbrauch</vt:lpstr>
      <vt:lpstr>Wie kann man diesem Automatismus entgehen?</vt:lpstr>
      <vt:lpstr>Zurück vom Allgemeinen zu sexualisierter Gewalt</vt:lpstr>
      <vt:lpstr>PowerPoint-Präsentation</vt:lpstr>
      <vt:lpstr>Präventionsarbeit im Chor</vt:lpstr>
      <vt:lpstr>Präventionsarbeit im Chor</vt:lpstr>
      <vt:lpstr>Präventionswege</vt:lpstr>
      <vt:lpstr>Fahrplan für Präventionsarbeit</vt:lpstr>
      <vt:lpstr>Fahrplan für Präventionsarbeit</vt:lpstr>
      <vt:lpstr>Interventionsplan</vt:lpstr>
      <vt:lpstr>In meinem Chor sind Prävention und Intervention sexualisierter Gewalt als grundsätzliches Prinzip in das Leitbild und/oder die Vereinssatzung integriert.</vt:lpstr>
      <vt:lpstr>In meinem Chor gibt es eine öffentlich bekannte Ansprechperson oder eine*n Beauftragte*n für die Prävention sexualisierter Gewalt. </vt:lpstr>
      <vt:lpstr>Bei Neueinstellungen, neuen Mitgliedern oder Vorstandswechseln wird das Präventionskonzept bei der Aufnahme berücksichtigt. </vt:lpstr>
      <vt:lpstr>Unser Chor hat einen gemeinsamen Verhaltenskodex, den alle Sänger*innen &amp; die Chorleitung unterscheiben müssen.</vt:lpstr>
      <vt:lpstr>Unser*e Chor/Vorstand/Chorleitung nimmt regelmäßig an Schulungen zur Prävention sexualisierter Gewalt teil. </vt:lpstr>
      <vt:lpstr>Unser Chor verfügt über grundsätzliche Regeln zu einem wertschätzenden Umgang mit Nähe und Distanz zwischen Erwachsenen, Erwachsenen und Minderjährigen sowie innerhalb der Gruppe (z. B. bzgl. Körperkontakt, Umkleidesituation, Probenwochenenden etc.).</vt:lpstr>
      <vt:lpstr>Unser Chor hat Leitlinien/einen Interventionsplan zum Umgang mit Verdachts-/Vorfällen bei sexualisierter Gewalt.</vt:lpstr>
      <vt:lpstr>Unser Chor verfügt über Regelungen zu Sanktionen nach Vorfällen sexualisierter Gewalt (wie z.B. Chor-/Vereinsausschluss) bzw. Konsequenzen nach Verleumdungsvorfällen.</vt:lpstr>
      <vt:lpstr>Call to Action</vt:lpstr>
      <vt:lpstr>Kontakt</vt:lpstr>
      <vt:lpstr>Quellen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Prävention sexualisierter Gewalt in der Chorarbeit</dc:title>
  <dc:creator>Klara Inge Hens</dc:creator>
  <cp:lastModifiedBy>Klara Inge Hens</cp:lastModifiedBy>
  <cp:revision>21</cp:revision>
  <dcterms:created xsi:type="dcterms:W3CDTF">2021-09-15T06:56:10Z</dcterms:created>
  <dcterms:modified xsi:type="dcterms:W3CDTF">2021-09-24T12:20:09Z</dcterms:modified>
</cp:coreProperties>
</file>